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sldIdLst>
    <p:sldId id="379" r:id="rId2"/>
    <p:sldId id="453" r:id="rId3"/>
    <p:sldId id="401" r:id="rId4"/>
    <p:sldId id="438" r:id="rId5"/>
    <p:sldId id="440" r:id="rId6"/>
    <p:sldId id="446" r:id="rId7"/>
    <p:sldId id="447" r:id="rId8"/>
    <p:sldId id="427" r:id="rId9"/>
    <p:sldId id="441" r:id="rId10"/>
    <p:sldId id="452" r:id="rId11"/>
    <p:sldId id="423" r:id="rId12"/>
    <p:sldId id="424" r:id="rId13"/>
    <p:sldId id="429" r:id="rId14"/>
    <p:sldId id="448" r:id="rId15"/>
    <p:sldId id="449" r:id="rId16"/>
    <p:sldId id="450" r:id="rId17"/>
    <p:sldId id="455" r:id="rId18"/>
    <p:sldId id="456" r:id="rId19"/>
    <p:sldId id="457" r:id="rId20"/>
    <p:sldId id="454" r:id="rId21"/>
    <p:sldId id="443" r:id="rId22"/>
    <p:sldId id="444" r:id="rId23"/>
    <p:sldId id="442" r:id="rId24"/>
    <p:sldId id="432" r:id="rId25"/>
    <p:sldId id="433" r:id="rId26"/>
    <p:sldId id="425" r:id="rId27"/>
    <p:sldId id="400" r:id="rId28"/>
  </p:sldIdLst>
  <p:sldSz cx="12192000" cy="6858000"/>
  <p:notesSz cx="6761163" cy="99425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3" autoAdjust="0"/>
    <p:restoredTop sz="91972" autoAdjust="0"/>
  </p:normalViewPr>
  <p:slideViewPr>
    <p:cSldViewPr snapToGrid="0">
      <p:cViewPr varScale="1">
        <p:scale>
          <a:sx n="80" d="100"/>
          <a:sy n="80" d="100"/>
        </p:scale>
        <p:origin x="114" y="16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73A30-4E8D-4F5A-A660-0CF9FA0EA0CF}" type="datetimeFigureOut">
              <a:rPr lang="en-IN" smtClean="0"/>
              <a:t>19-12-2024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6117" y="4784835"/>
            <a:ext cx="5408930" cy="3914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223E4C-C78F-4806-9F29-9550DE44BB4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8018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223E4C-C78F-4806-9F29-9550DE44BB4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5541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223E4C-C78F-4806-9F29-9550DE44BB40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7590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223E4C-C78F-4806-9F29-9550DE44BB40}" type="slidenum">
              <a:rPr lang="en-IN" smtClean="0"/>
              <a:t>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0690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223E4C-C78F-4806-9F29-9550DE44BB40}" type="slidenum">
              <a:rPr lang="en-IN" smtClean="0"/>
              <a:t>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2197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95310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002060"/>
                </a:solidFill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C0000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99E61-0CE5-49A0-ADAE-575C3A21A57B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object 7"/>
          <p:cNvSpPr txBox="1"/>
          <p:nvPr userDrawn="1"/>
        </p:nvSpPr>
        <p:spPr>
          <a:xfrm>
            <a:off x="4541263" y="6344368"/>
            <a:ext cx="3498933" cy="377108"/>
          </a:xfrm>
          <a:prstGeom prst="rect">
            <a:avLst/>
          </a:prstGeom>
        </p:spPr>
        <p:txBody>
          <a:bodyPr wrap="square" lIns="0" tIns="7701" rIns="0" bIns="0">
            <a:spAutoFit/>
          </a:bodyPr>
          <a:lstStyle/>
          <a:p>
            <a:pPr marL="7701" algn="ctr">
              <a:spcBef>
                <a:spcPts val="61"/>
              </a:spcBef>
              <a:defRPr/>
            </a:pPr>
            <a:r>
              <a:rPr sz="2400" b="1" i="1" spc="-3" dirty="0">
                <a:solidFill>
                  <a:srgbClr val="422C75"/>
                </a:solidFill>
                <a:latin typeface="Bookman Old Style" panose="02050604050505020204" pitchFamily="18" charset="0"/>
                <a:ea typeface="ＭＳ Ｐゴシック" charset="0"/>
                <a:cs typeface="Playfair Display"/>
              </a:rPr>
              <a:t>Go, change </a:t>
            </a:r>
            <a:r>
              <a:rPr sz="2400" b="1" i="1" dirty="0">
                <a:solidFill>
                  <a:srgbClr val="422C75"/>
                </a:solidFill>
                <a:latin typeface="Bookman Old Style" panose="02050604050505020204" pitchFamily="18" charset="0"/>
                <a:ea typeface="ＭＳ Ｐゴシック" charset="0"/>
                <a:cs typeface="Playfair Display"/>
              </a:rPr>
              <a:t>the</a:t>
            </a:r>
            <a:r>
              <a:rPr sz="2400" b="1" i="1" spc="-49" dirty="0">
                <a:solidFill>
                  <a:srgbClr val="422C75"/>
                </a:solidFill>
                <a:latin typeface="Bookman Old Style" panose="02050604050505020204" pitchFamily="18" charset="0"/>
                <a:ea typeface="ＭＳ Ｐゴシック" charset="0"/>
                <a:cs typeface="Playfair Display"/>
              </a:rPr>
              <a:t> </a:t>
            </a:r>
            <a:r>
              <a:rPr sz="2400" b="1" i="1" spc="-3" dirty="0">
                <a:solidFill>
                  <a:srgbClr val="422C75"/>
                </a:solidFill>
                <a:latin typeface="Bookman Old Style" panose="02050604050505020204" pitchFamily="18" charset="0"/>
                <a:ea typeface="ＭＳ Ｐゴシック" charset="0"/>
                <a:cs typeface="Playfair Display"/>
              </a:rPr>
              <a:t>world</a:t>
            </a:r>
            <a:endParaRPr sz="2400" b="1" dirty="0">
              <a:latin typeface="Bookman Old Style" panose="02050604050505020204" pitchFamily="18" charset="0"/>
              <a:ea typeface="ＭＳ Ｐゴシック" charset="0"/>
              <a:cs typeface="Playfair Display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2A6D4B-382C-5C68-3C64-26E14200A1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833"/>
          <a:stretch/>
        </p:blipFill>
        <p:spPr>
          <a:xfrm>
            <a:off x="0" y="0"/>
            <a:ext cx="2207505" cy="99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531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57930-B2AB-48F5-8AD5-4A9179262E34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RV COLLEGE OF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6580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0EB2B-9CFC-43E8-806F-531A6B6EF1FD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RV COLLEGE OF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640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813" y="1258282"/>
            <a:ext cx="11842377" cy="4918680"/>
          </a:xfrm>
          <a:ln>
            <a:noFill/>
          </a:ln>
        </p:spPr>
        <p:txBody>
          <a:bodyPr/>
          <a:lstStyle>
            <a:lvl1pPr>
              <a:defRPr>
                <a:solidFill>
                  <a:srgbClr val="002060"/>
                </a:solidFill>
                <a:latin typeface="Bookman Old Style" panose="02050604050505020204" pitchFamily="18" charset="0"/>
              </a:defRPr>
            </a:lvl1pPr>
            <a:lvl2pPr>
              <a:defRPr>
                <a:latin typeface="Bookman Old Style" panose="02050604050505020204" pitchFamily="18" charset="0"/>
              </a:defRPr>
            </a:lvl2pPr>
            <a:lvl3pPr>
              <a:defRPr>
                <a:solidFill>
                  <a:srgbClr val="002060"/>
                </a:solidFill>
                <a:latin typeface="Bookman Old Style" panose="02050604050505020204" pitchFamily="18" charset="0"/>
              </a:defRPr>
            </a:lvl3pPr>
            <a:lvl4pPr>
              <a:defRPr>
                <a:solidFill>
                  <a:srgbClr val="002060"/>
                </a:solidFill>
                <a:latin typeface="Bookman Old Style" panose="02050604050505020204" pitchFamily="18" charset="0"/>
              </a:defRPr>
            </a:lvl4pPr>
            <a:lvl5pPr>
              <a:defRPr>
                <a:solidFill>
                  <a:srgbClr val="002060"/>
                </a:solidFill>
                <a:latin typeface="Bookman Old Style" panose="020506040505050202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3" name="object 7"/>
          <p:cNvSpPr txBox="1"/>
          <p:nvPr userDrawn="1"/>
        </p:nvSpPr>
        <p:spPr>
          <a:xfrm>
            <a:off x="5055596" y="6405140"/>
            <a:ext cx="2080806" cy="223220"/>
          </a:xfrm>
          <a:prstGeom prst="rect">
            <a:avLst/>
          </a:prstGeom>
        </p:spPr>
        <p:txBody>
          <a:bodyPr wrap="square" lIns="0" tIns="7701" rIns="0" bIns="0">
            <a:spAutoFit/>
          </a:bodyPr>
          <a:lstStyle/>
          <a:p>
            <a:pPr marL="7701" algn="ctr">
              <a:spcBef>
                <a:spcPts val="61"/>
              </a:spcBef>
              <a:defRPr/>
            </a:pPr>
            <a:r>
              <a:rPr sz="1400" b="1" i="1" spc="-3" dirty="0">
                <a:solidFill>
                  <a:srgbClr val="422C75"/>
                </a:solidFill>
                <a:latin typeface="Bookman Old Style" panose="02050604050505020204" pitchFamily="18" charset="0"/>
                <a:ea typeface="ＭＳ Ｐゴシック" charset="0"/>
                <a:cs typeface="Playfair Display"/>
              </a:rPr>
              <a:t>Go, change </a:t>
            </a:r>
            <a:r>
              <a:rPr sz="1400" b="1" i="1" dirty="0">
                <a:solidFill>
                  <a:srgbClr val="422C75"/>
                </a:solidFill>
                <a:latin typeface="Bookman Old Style" panose="02050604050505020204" pitchFamily="18" charset="0"/>
                <a:ea typeface="ＭＳ Ｐゴシック" charset="0"/>
                <a:cs typeface="Playfair Display"/>
              </a:rPr>
              <a:t>the</a:t>
            </a:r>
            <a:r>
              <a:rPr sz="1400" b="1" i="1" spc="-49" dirty="0">
                <a:solidFill>
                  <a:srgbClr val="422C75"/>
                </a:solidFill>
                <a:latin typeface="Bookman Old Style" panose="02050604050505020204" pitchFamily="18" charset="0"/>
                <a:ea typeface="ＭＳ Ｐゴシック" charset="0"/>
                <a:cs typeface="Playfair Display"/>
              </a:rPr>
              <a:t> </a:t>
            </a:r>
            <a:r>
              <a:rPr sz="1400" b="1" i="1" spc="-3" dirty="0">
                <a:solidFill>
                  <a:srgbClr val="422C75"/>
                </a:solidFill>
                <a:latin typeface="Bookman Old Style" panose="02050604050505020204" pitchFamily="18" charset="0"/>
                <a:ea typeface="ＭＳ Ｐゴシック" charset="0"/>
                <a:cs typeface="Playfair Display"/>
              </a:rPr>
              <a:t>world</a:t>
            </a:r>
            <a:endParaRPr sz="1400" b="1" dirty="0">
              <a:latin typeface="Bookman Old Style" panose="02050604050505020204" pitchFamily="18" charset="0"/>
              <a:ea typeface="ＭＳ Ｐゴシック" charset="0"/>
              <a:cs typeface="Playfair Display"/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174812" y="6347205"/>
            <a:ext cx="2743200" cy="365125"/>
          </a:xfrm>
        </p:spPr>
        <p:txBody>
          <a:bodyPr/>
          <a:lstStyle>
            <a:lvl1pPr>
              <a:defRPr b="1">
                <a:solidFill>
                  <a:srgbClr val="002060"/>
                </a:solidFill>
                <a:latin typeface="Bookman Old Style" panose="02050604050505020204" pitchFamily="18" charset="0"/>
              </a:defRPr>
            </a:lvl1pPr>
          </a:lstStyle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9273988" y="6347205"/>
            <a:ext cx="2743200" cy="365125"/>
          </a:xfrm>
        </p:spPr>
        <p:txBody>
          <a:bodyPr/>
          <a:lstStyle>
            <a:lvl1pPr>
              <a:defRPr b="1">
                <a:solidFill>
                  <a:srgbClr val="002060"/>
                </a:solidFill>
                <a:latin typeface="Bookman Old Style" panose="02050604050505020204" pitchFamily="18" charset="0"/>
              </a:defRPr>
            </a:lvl1pPr>
          </a:lstStyle>
          <a:p>
            <a:fld id="{9BA15CD2-76D6-4EFE-91D9-7087332E3318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54BB44-0752-FBF4-85E9-6BB716BF44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833"/>
          <a:stretch/>
        </p:blipFill>
        <p:spPr>
          <a:xfrm>
            <a:off x="-1" y="76427"/>
            <a:ext cx="2207505" cy="99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647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8942" y="1258282"/>
            <a:ext cx="5750859" cy="49186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2" y="1258280"/>
            <a:ext cx="5795682" cy="4918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68940" y="6356350"/>
            <a:ext cx="2743200" cy="365125"/>
          </a:xfrm>
        </p:spPr>
        <p:txBody>
          <a:bodyPr/>
          <a:lstStyle/>
          <a:p>
            <a:fld id="{1B8ABF7C-0B56-4C7F-B575-109DA1438369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224683" y="6356350"/>
            <a:ext cx="2743200" cy="365125"/>
          </a:xfrm>
        </p:spPr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862837" y="6212514"/>
            <a:ext cx="2313924" cy="600635"/>
            <a:chOff x="9682912" y="8965"/>
            <a:chExt cx="2402541" cy="600635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9682912" y="8965"/>
              <a:ext cx="2402541" cy="600635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>
                <a:latin typeface="+mj-lt"/>
              </a:endParaRPr>
            </a:p>
          </p:txBody>
        </p:sp>
        <p:sp>
          <p:nvSpPr>
            <p:cNvPr id="14" name="object 7"/>
            <p:cNvSpPr txBox="1"/>
            <p:nvPr userDrawn="1"/>
          </p:nvSpPr>
          <p:spPr>
            <a:xfrm>
              <a:off x="9803934" y="193190"/>
              <a:ext cx="2160495" cy="223220"/>
            </a:xfrm>
            <a:prstGeom prst="rect">
              <a:avLst/>
            </a:prstGeom>
          </p:spPr>
          <p:txBody>
            <a:bodyPr wrap="square" lIns="0" tIns="7701" rIns="0" bIns="0">
              <a:spAutoFit/>
            </a:bodyPr>
            <a:lstStyle/>
            <a:p>
              <a:pPr marL="7701" algn="ctr">
                <a:spcBef>
                  <a:spcPts val="61"/>
                </a:spcBef>
                <a:defRPr/>
              </a:pP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Go, change </a:t>
              </a:r>
              <a:r>
                <a:rPr sz="1400" b="1" i="1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the</a:t>
              </a:r>
              <a:r>
                <a:rPr sz="1400" b="1" i="1" spc="-49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 </a:t>
              </a: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world</a:t>
              </a:r>
              <a:endParaRPr sz="1400" b="1" dirty="0">
                <a:latin typeface="Bookman Old Style" panose="02050604050505020204" pitchFamily="18" charset="0"/>
                <a:ea typeface="ＭＳ Ｐゴシック" charset="0"/>
                <a:cs typeface="Playfair Display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279472C-35DE-C259-8137-352893A9BE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3833"/>
          <a:stretch/>
        </p:blipFill>
        <p:spPr>
          <a:xfrm>
            <a:off x="224117" y="81266"/>
            <a:ext cx="2207505" cy="99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09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400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002060"/>
                </a:solidFill>
                <a:latin typeface="Bookman Old Style" panose="020506040505050202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21CB2-2EF3-47E5-83C4-07D8FF657D5A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RV COLLEGE OF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9842217" y="17838"/>
            <a:ext cx="2313924" cy="600635"/>
            <a:chOff x="9682912" y="8965"/>
            <a:chExt cx="2402541" cy="600635"/>
          </a:xfrm>
        </p:grpSpPr>
        <p:sp>
          <p:nvSpPr>
            <p:cNvPr id="13" name="Rounded Rectangle 12"/>
            <p:cNvSpPr/>
            <p:nvPr userDrawn="1"/>
          </p:nvSpPr>
          <p:spPr>
            <a:xfrm>
              <a:off x="9682912" y="8965"/>
              <a:ext cx="2402541" cy="600635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>
                <a:latin typeface="+mj-lt"/>
              </a:endParaRPr>
            </a:p>
          </p:txBody>
        </p:sp>
        <p:sp>
          <p:nvSpPr>
            <p:cNvPr id="14" name="object 7"/>
            <p:cNvSpPr txBox="1"/>
            <p:nvPr userDrawn="1"/>
          </p:nvSpPr>
          <p:spPr>
            <a:xfrm>
              <a:off x="9803934" y="193190"/>
              <a:ext cx="2160495" cy="223220"/>
            </a:xfrm>
            <a:prstGeom prst="rect">
              <a:avLst/>
            </a:prstGeom>
          </p:spPr>
          <p:txBody>
            <a:bodyPr wrap="square" lIns="0" tIns="7701" rIns="0" bIns="0">
              <a:spAutoFit/>
            </a:bodyPr>
            <a:lstStyle/>
            <a:p>
              <a:pPr marL="7701" algn="ctr">
                <a:spcBef>
                  <a:spcPts val="61"/>
                </a:spcBef>
                <a:defRPr/>
              </a:pP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Go, change </a:t>
              </a:r>
              <a:r>
                <a:rPr sz="1400" b="1" i="1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the</a:t>
              </a:r>
              <a:r>
                <a:rPr sz="1400" b="1" i="1" spc="-49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 </a:t>
              </a: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world</a:t>
              </a:r>
              <a:endParaRPr sz="1400" b="1" dirty="0">
                <a:latin typeface="Bookman Old Style" panose="02050604050505020204" pitchFamily="18" charset="0"/>
                <a:ea typeface="ＭＳ Ｐゴシック" charset="0"/>
                <a:cs typeface="Playfair Display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4077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35002" y="0"/>
            <a:ext cx="12191145" cy="6858000"/>
            <a:chOff x="-35003" y="-1"/>
            <a:chExt cx="12191144" cy="6858000"/>
          </a:xfrm>
        </p:grpSpPr>
        <p:sp>
          <p:nvSpPr>
            <p:cNvPr id="11" name="Rectangle 10"/>
            <p:cNvSpPr/>
            <p:nvPr userDrawn="1"/>
          </p:nvSpPr>
          <p:spPr>
            <a:xfrm>
              <a:off x="-35003" y="-1"/>
              <a:ext cx="12191144" cy="6858000"/>
            </a:xfrm>
            <a:prstGeom prst="rect">
              <a:avLst/>
            </a:prstGeom>
            <a:solidFill>
              <a:schemeClr val="lt1">
                <a:alpha val="99000"/>
              </a:schemeClr>
            </a:solidFill>
            <a:ln w="76200">
              <a:solidFill>
                <a:srgbClr val="005893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IN" sz="1092" dirty="0">
                <a:solidFill>
                  <a:srgbClr val="FFFFFF"/>
                </a:solidFill>
              </a:endParaRPr>
            </a:p>
          </p:txBody>
        </p:sp>
        <p:grpSp>
          <p:nvGrpSpPr>
            <p:cNvPr id="12" name="Group 11"/>
            <p:cNvGrpSpPr/>
            <p:nvPr userDrawn="1"/>
          </p:nvGrpSpPr>
          <p:grpSpPr>
            <a:xfrm>
              <a:off x="0" y="-1"/>
              <a:ext cx="1174375" cy="932329"/>
              <a:chOff x="1" y="0"/>
              <a:chExt cx="995082" cy="663388"/>
            </a:xfrm>
          </p:grpSpPr>
          <p:sp>
            <p:nvSpPr>
              <p:cNvPr id="13" name="object 3"/>
              <p:cNvSpPr>
                <a:spLocks/>
              </p:cNvSpPr>
              <p:nvPr userDrawn="1"/>
            </p:nvSpPr>
            <p:spPr bwMode="auto">
              <a:xfrm>
                <a:off x="1" y="0"/>
                <a:ext cx="995082" cy="663388"/>
              </a:xfrm>
              <a:custGeom>
                <a:avLst/>
                <a:gdLst>
                  <a:gd name="T0" fmla="*/ 23708288 w 7436484"/>
                  <a:gd name="T1" fmla="*/ 0 h 5134610"/>
                  <a:gd name="T2" fmla="*/ 0 w 7436484"/>
                  <a:gd name="T3" fmla="*/ 0 h 5134610"/>
                  <a:gd name="T4" fmla="*/ 0 w 7436484"/>
                  <a:gd name="T5" fmla="*/ 16402574 h 5134610"/>
                  <a:gd name="T6" fmla="*/ 23708288 w 7436484"/>
                  <a:gd name="T7" fmla="*/ 0 h 51346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436484"/>
                  <a:gd name="T13" fmla="*/ 0 h 5134610"/>
                  <a:gd name="T14" fmla="*/ 7436484 w 7436484"/>
                  <a:gd name="T15" fmla="*/ 5134610 h 51346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436484" h="5134610">
                    <a:moveTo>
                      <a:pt x="7435941" y="0"/>
                    </a:moveTo>
                    <a:lnTo>
                      <a:pt x="0" y="0"/>
                    </a:lnTo>
                    <a:lnTo>
                      <a:pt x="0" y="5134513"/>
                    </a:lnTo>
                    <a:lnTo>
                      <a:pt x="7435941" y="0"/>
                    </a:lnTo>
                    <a:close/>
                  </a:path>
                </a:pathLst>
              </a:custGeom>
              <a:solidFill>
                <a:srgbClr val="005893"/>
              </a:solidFill>
              <a:ln w="9525">
                <a:noFill/>
                <a:round/>
                <a:headEnd/>
                <a:tailEnd/>
              </a:ln>
            </p:spPr>
            <p:txBody>
              <a:bodyPr lIns="0" tIns="0" rIns="0" bIns="0"/>
              <a:lstStyle/>
              <a:p>
                <a:endParaRPr lang="en-IN" sz="1092"/>
              </a:p>
            </p:txBody>
          </p:sp>
          <p:sp>
            <p:nvSpPr>
              <p:cNvPr id="14" name="object 4"/>
              <p:cNvSpPr>
                <a:spLocks noChangeArrowheads="1"/>
              </p:cNvSpPr>
              <p:nvPr userDrawn="1"/>
            </p:nvSpPr>
            <p:spPr bwMode="auto">
              <a:xfrm>
                <a:off x="73957" y="36743"/>
                <a:ext cx="383242" cy="310714"/>
              </a:xfrm>
              <a:prstGeom prst="rect">
                <a:avLst/>
              </a:prstGeom>
              <a:blipFill dpi="0" rotWithShape="1">
                <a:blip r:embed="rId2" cstate="print"/>
                <a:srcRect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pPr eaLnBrk="1" hangingPunct="1"/>
                <a:endParaRPr lang="en-US" altLang="en-US" sz="1092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2AF35-25D4-42D1-A380-D94D58C90ED6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</a:lstStyle>
          <a:p>
            <a:r>
              <a:rPr lang="en-GB" dirty="0"/>
              <a:t>RV COLLEGE OF ENGINEERING</a:t>
            </a:r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9842217" y="17838"/>
            <a:ext cx="2313924" cy="600635"/>
            <a:chOff x="9682912" y="8965"/>
            <a:chExt cx="2402541" cy="600635"/>
          </a:xfrm>
        </p:grpSpPr>
        <p:sp>
          <p:nvSpPr>
            <p:cNvPr id="16" name="Rounded Rectangle 15"/>
            <p:cNvSpPr/>
            <p:nvPr userDrawn="1"/>
          </p:nvSpPr>
          <p:spPr>
            <a:xfrm>
              <a:off x="9682912" y="8965"/>
              <a:ext cx="2402541" cy="600635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>
                <a:latin typeface="+mj-lt"/>
              </a:endParaRPr>
            </a:p>
          </p:txBody>
        </p:sp>
        <p:sp>
          <p:nvSpPr>
            <p:cNvPr id="17" name="object 7"/>
            <p:cNvSpPr txBox="1"/>
            <p:nvPr userDrawn="1"/>
          </p:nvSpPr>
          <p:spPr>
            <a:xfrm>
              <a:off x="9803934" y="193190"/>
              <a:ext cx="2160495" cy="223220"/>
            </a:xfrm>
            <a:prstGeom prst="rect">
              <a:avLst/>
            </a:prstGeom>
          </p:spPr>
          <p:txBody>
            <a:bodyPr wrap="square" lIns="0" tIns="7701" rIns="0" bIns="0">
              <a:spAutoFit/>
            </a:bodyPr>
            <a:lstStyle/>
            <a:p>
              <a:pPr marL="7701" algn="ctr">
                <a:spcBef>
                  <a:spcPts val="61"/>
                </a:spcBef>
                <a:defRPr/>
              </a:pP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Go, change </a:t>
              </a:r>
              <a:r>
                <a:rPr sz="1400" b="1" i="1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the</a:t>
              </a:r>
              <a:r>
                <a:rPr sz="1400" b="1" i="1" spc="-49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 </a:t>
              </a: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world</a:t>
              </a:r>
              <a:endParaRPr sz="1400" b="1" dirty="0">
                <a:latin typeface="Bookman Old Style" panose="02050604050505020204" pitchFamily="18" charset="0"/>
                <a:ea typeface="ＭＳ Ｐゴシック" charset="0"/>
                <a:cs typeface="Playfair Display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2387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56" y="0"/>
            <a:ext cx="12191145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974DEC-F31F-442A-AF7E-39FCF65F09EF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RV COLLEGE OF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1"/>
            <a:ext cx="1174375" cy="932329"/>
            <a:chOff x="1" y="0"/>
            <a:chExt cx="995082" cy="663388"/>
          </a:xfrm>
        </p:grpSpPr>
        <p:sp>
          <p:nvSpPr>
            <p:cNvPr id="8" name="object 3"/>
            <p:cNvSpPr>
              <a:spLocks/>
            </p:cNvSpPr>
            <p:nvPr userDrawn="1"/>
          </p:nvSpPr>
          <p:spPr bwMode="auto">
            <a:xfrm>
              <a:off x="1" y="0"/>
              <a:ext cx="995082" cy="663388"/>
            </a:xfrm>
            <a:custGeom>
              <a:avLst/>
              <a:gdLst>
                <a:gd name="T0" fmla="*/ 23708288 w 7436484"/>
                <a:gd name="T1" fmla="*/ 0 h 5134610"/>
                <a:gd name="T2" fmla="*/ 0 w 7436484"/>
                <a:gd name="T3" fmla="*/ 0 h 5134610"/>
                <a:gd name="T4" fmla="*/ 0 w 7436484"/>
                <a:gd name="T5" fmla="*/ 16402574 h 5134610"/>
                <a:gd name="T6" fmla="*/ 23708288 w 7436484"/>
                <a:gd name="T7" fmla="*/ 0 h 51346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436484"/>
                <a:gd name="T13" fmla="*/ 0 h 5134610"/>
                <a:gd name="T14" fmla="*/ 7436484 w 7436484"/>
                <a:gd name="T15" fmla="*/ 5134610 h 51346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436484" h="5134610">
                  <a:moveTo>
                    <a:pt x="7435941" y="0"/>
                  </a:moveTo>
                  <a:lnTo>
                    <a:pt x="0" y="0"/>
                  </a:lnTo>
                  <a:lnTo>
                    <a:pt x="0" y="5134513"/>
                  </a:lnTo>
                  <a:lnTo>
                    <a:pt x="7435941" y="0"/>
                  </a:lnTo>
                  <a:close/>
                </a:path>
              </a:pathLst>
            </a:custGeom>
            <a:solidFill>
              <a:srgbClr val="005893"/>
            </a:solidFill>
            <a:ln w="9525">
              <a:noFill/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IN" sz="1092"/>
            </a:p>
          </p:txBody>
        </p:sp>
        <p:sp>
          <p:nvSpPr>
            <p:cNvPr id="9" name="object 4"/>
            <p:cNvSpPr>
              <a:spLocks noChangeArrowheads="1"/>
            </p:cNvSpPr>
            <p:nvPr userDrawn="1"/>
          </p:nvSpPr>
          <p:spPr bwMode="auto">
            <a:xfrm>
              <a:off x="73957" y="36743"/>
              <a:ext cx="383242" cy="310714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/>
              </a:stretch>
            </a:blipFill>
            <a:ln w="9525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eaLnBrk="1" hangingPunct="1"/>
              <a:endParaRPr lang="en-US" altLang="en-US" sz="1092"/>
            </a:p>
          </p:txBody>
        </p:sp>
      </p:grpSp>
      <p:grpSp>
        <p:nvGrpSpPr>
          <p:cNvPr id="10" name="Group 9"/>
          <p:cNvGrpSpPr/>
          <p:nvPr userDrawn="1"/>
        </p:nvGrpSpPr>
        <p:grpSpPr>
          <a:xfrm>
            <a:off x="9842217" y="17838"/>
            <a:ext cx="2313924" cy="600635"/>
            <a:chOff x="9682912" y="8965"/>
            <a:chExt cx="2402541" cy="600635"/>
          </a:xfrm>
        </p:grpSpPr>
        <p:sp>
          <p:nvSpPr>
            <p:cNvPr id="11" name="Rounded Rectangle 10"/>
            <p:cNvSpPr/>
            <p:nvPr userDrawn="1"/>
          </p:nvSpPr>
          <p:spPr>
            <a:xfrm>
              <a:off x="9682912" y="8965"/>
              <a:ext cx="2402541" cy="600635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>
                <a:latin typeface="+mj-lt"/>
              </a:endParaRPr>
            </a:p>
          </p:txBody>
        </p:sp>
        <p:sp>
          <p:nvSpPr>
            <p:cNvPr id="12" name="object 7"/>
            <p:cNvSpPr txBox="1"/>
            <p:nvPr userDrawn="1"/>
          </p:nvSpPr>
          <p:spPr>
            <a:xfrm>
              <a:off x="9803934" y="193190"/>
              <a:ext cx="2160495" cy="223220"/>
            </a:xfrm>
            <a:prstGeom prst="rect">
              <a:avLst/>
            </a:prstGeom>
          </p:spPr>
          <p:txBody>
            <a:bodyPr wrap="square" lIns="0" tIns="7701" rIns="0" bIns="0">
              <a:spAutoFit/>
            </a:bodyPr>
            <a:lstStyle/>
            <a:p>
              <a:pPr marL="7701" algn="ctr">
                <a:spcBef>
                  <a:spcPts val="61"/>
                </a:spcBef>
                <a:defRPr/>
              </a:pP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Go, change </a:t>
              </a:r>
              <a:r>
                <a:rPr sz="1400" b="1" i="1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the</a:t>
              </a:r>
              <a:r>
                <a:rPr sz="1400" b="1" i="1" spc="-49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 </a:t>
              </a: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world</a:t>
              </a:r>
              <a:endParaRPr sz="1400" b="1" dirty="0">
                <a:latin typeface="Bookman Old Style" panose="02050604050505020204" pitchFamily="18" charset="0"/>
                <a:ea typeface="ＭＳ Ｐゴシック" charset="0"/>
                <a:cs typeface="Playfair Display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9505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856" y="0"/>
            <a:ext cx="12191145" cy="6858000"/>
          </a:xfrm>
          <a:prstGeom prst="rect">
            <a:avLst/>
          </a:prstGeom>
          <a:solidFill>
            <a:schemeClr val="lt1">
              <a:alpha val="99000"/>
            </a:schemeClr>
          </a:solidFill>
          <a:ln w="76200">
            <a:solidFill>
              <a:srgbClr val="005893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IN" sz="1092" dirty="0">
              <a:solidFill>
                <a:srgbClr val="FFFFFF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AEB3-0664-49E1-9FE0-BA29E4444757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RV COLLEGE OF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9842217" y="17838"/>
            <a:ext cx="2313924" cy="600635"/>
            <a:chOff x="9682912" y="8965"/>
            <a:chExt cx="2402541" cy="600635"/>
          </a:xfrm>
        </p:grpSpPr>
        <p:sp>
          <p:nvSpPr>
            <p:cNvPr id="7" name="Rounded Rectangle 6"/>
            <p:cNvSpPr/>
            <p:nvPr userDrawn="1"/>
          </p:nvSpPr>
          <p:spPr>
            <a:xfrm>
              <a:off x="9682912" y="8965"/>
              <a:ext cx="2402541" cy="600635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>
                <a:latin typeface="+mj-lt"/>
              </a:endParaRPr>
            </a:p>
          </p:txBody>
        </p:sp>
        <p:sp>
          <p:nvSpPr>
            <p:cNvPr id="8" name="object 7"/>
            <p:cNvSpPr txBox="1"/>
            <p:nvPr userDrawn="1"/>
          </p:nvSpPr>
          <p:spPr>
            <a:xfrm>
              <a:off x="9803934" y="193190"/>
              <a:ext cx="2160495" cy="223220"/>
            </a:xfrm>
            <a:prstGeom prst="rect">
              <a:avLst/>
            </a:prstGeom>
          </p:spPr>
          <p:txBody>
            <a:bodyPr wrap="square" lIns="0" tIns="7701" rIns="0" bIns="0">
              <a:spAutoFit/>
            </a:bodyPr>
            <a:lstStyle/>
            <a:p>
              <a:pPr marL="7701" algn="ctr">
                <a:spcBef>
                  <a:spcPts val="61"/>
                </a:spcBef>
                <a:defRPr/>
              </a:pP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Go, change </a:t>
              </a:r>
              <a:r>
                <a:rPr sz="1400" b="1" i="1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the</a:t>
              </a:r>
              <a:r>
                <a:rPr sz="1400" b="1" i="1" spc="-49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 </a:t>
              </a: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world</a:t>
              </a:r>
              <a:endParaRPr sz="1400" b="1" dirty="0">
                <a:latin typeface="Bookman Old Style" panose="02050604050505020204" pitchFamily="18" charset="0"/>
                <a:ea typeface="ＭＳ Ｐゴシック" charset="0"/>
                <a:cs typeface="Playfair Display"/>
              </a:endParaRPr>
            </a:p>
          </p:txBody>
        </p:sp>
      </p:grpSp>
      <p:grpSp>
        <p:nvGrpSpPr>
          <p:cNvPr id="9" name="Group 8"/>
          <p:cNvGrpSpPr/>
          <p:nvPr userDrawn="1"/>
        </p:nvGrpSpPr>
        <p:grpSpPr>
          <a:xfrm>
            <a:off x="0" y="1"/>
            <a:ext cx="1174375" cy="932329"/>
            <a:chOff x="1" y="0"/>
            <a:chExt cx="995082" cy="663388"/>
          </a:xfrm>
        </p:grpSpPr>
        <p:sp>
          <p:nvSpPr>
            <p:cNvPr id="10" name="object 3"/>
            <p:cNvSpPr>
              <a:spLocks/>
            </p:cNvSpPr>
            <p:nvPr userDrawn="1"/>
          </p:nvSpPr>
          <p:spPr bwMode="auto">
            <a:xfrm>
              <a:off x="1" y="0"/>
              <a:ext cx="995082" cy="663388"/>
            </a:xfrm>
            <a:custGeom>
              <a:avLst/>
              <a:gdLst>
                <a:gd name="T0" fmla="*/ 23708288 w 7436484"/>
                <a:gd name="T1" fmla="*/ 0 h 5134610"/>
                <a:gd name="T2" fmla="*/ 0 w 7436484"/>
                <a:gd name="T3" fmla="*/ 0 h 5134610"/>
                <a:gd name="T4" fmla="*/ 0 w 7436484"/>
                <a:gd name="T5" fmla="*/ 16402574 h 5134610"/>
                <a:gd name="T6" fmla="*/ 23708288 w 7436484"/>
                <a:gd name="T7" fmla="*/ 0 h 51346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436484"/>
                <a:gd name="T13" fmla="*/ 0 h 5134610"/>
                <a:gd name="T14" fmla="*/ 7436484 w 7436484"/>
                <a:gd name="T15" fmla="*/ 5134610 h 51346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436484" h="5134610">
                  <a:moveTo>
                    <a:pt x="7435941" y="0"/>
                  </a:moveTo>
                  <a:lnTo>
                    <a:pt x="0" y="0"/>
                  </a:lnTo>
                  <a:lnTo>
                    <a:pt x="0" y="5134513"/>
                  </a:lnTo>
                  <a:lnTo>
                    <a:pt x="7435941" y="0"/>
                  </a:lnTo>
                  <a:close/>
                </a:path>
              </a:pathLst>
            </a:custGeom>
            <a:solidFill>
              <a:srgbClr val="005893"/>
            </a:solidFill>
            <a:ln w="9525">
              <a:noFill/>
              <a:round/>
              <a:headEnd/>
              <a:tailEnd/>
            </a:ln>
          </p:spPr>
          <p:txBody>
            <a:bodyPr lIns="0" tIns="0" rIns="0" bIns="0"/>
            <a:lstStyle/>
            <a:p>
              <a:endParaRPr lang="en-IN" sz="1092"/>
            </a:p>
          </p:txBody>
        </p:sp>
        <p:sp>
          <p:nvSpPr>
            <p:cNvPr id="11" name="object 4"/>
            <p:cNvSpPr>
              <a:spLocks noChangeArrowheads="1"/>
            </p:cNvSpPr>
            <p:nvPr userDrawn="1"/>
          </p:nvSpPr>
          <p:spPr bwMode="auto">
            <a:xfrm>
              <a:off x="73957" y="36743"/>
              <a:ext cx="383242" cy="310714"/>
            </a:xfrm>
            <a:prstGeom prst="rect">
              <a:avLst/>
            </a:prstGeom>
            <a:blipFill dpi="0" rotWithShape="1">
              <a:blip r:embed="rId2" cstate="print"/>
              <a:srcRect/>
              <a:stretch>
                <a:fillRect/>
              </a:stretch>
            </a:blipFill>
            <a:ln w="9525">
              <a:noFill/>
              <a:miter lim="800000"/>
              <a:headEnd/>
              <a:tailEnd/>
            </a:ln>
          </p:spPr>
          <p:txBody>
            <a:bodyPr lIns="0" tIns="0" rIns="0" bIns="0"/>
            <a:lstStyle/>
            <a:p>
              <a:pPr eaLnBrk="1" hangingPunct="1"/>
              <a:endParaRPr lang="en-US" altLang="en-US" sz="1092"/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096" y="1605964"/>
            <a:ext cx="5889812" cy="364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756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35002" y="0"/>
            <a:ext cx="12191145" cy="6858000"/>
            <a:chOff x="-35003" y="-1"/>
            <a:chExt cx="12191144" cy="6858000"/>
          </a:xfrm>
        </p:grpSpPr>
        <p:sp>
          <p:nvSpPr>
            <p:cNvPr id="9" name="Rectangle 8"/>
            <p:cNvSpPr/>
            <p:nvPr userDrawn="1"/>
          </p:nvSpPr>
          <p:spPr>
            <a:xfrm>
              <a:off x="-35003" y="-1"/>
              <a:ext cx="12191144" cy="6858000"/>
            </a:xfrm>
            <a:prstGeom prst="rect">
              <a:avLst/>
            </a:prstGeom>
            <a:solidFill>
              <a:schemeClr val="lt1">
                <a:alpha val="99000"/>
              </a:schemeClr>
            </a:solidFill>
            <a:ln w="76200">
              <a:solidFill>
                <a:srgbClr val="005893"/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IN" sz="1092" dirty="0">
                <a:solidFill>
                  <a:srgbClr val="FFFFFF"/>
                </a:solidFill>
              </a:endParaRPr>
            </a:p>
          </p:txBody>
        </p:sp>
        <p:grpSp>
          <p:nvGrpSpPr>
            <p:cNvPr id="10" name="Group 9"/>
            <p:cNvGrpSpPr/>
            <p:nvPr userDrawn="1"/>
          </p:nvGrpSpPr>
          <p:grpSpPr>
            <a:xfrm>
              <a:off x="0" y="-1"/>
              <a:ext cx="1174375" cy="932329"/>
              <a:chOff x="1" y="0"/>
              <a:chExt cx="995082" cy="663388"/>
            </a:xfrm>
          </p:grpSpPr>
          <p:sp>
            <p:nvSpPr>
              <p:cNvPr id="11" name="object 3"/>
              <p:cNvSpPr>
                <a:spLocks/>
              </p:cNvSpPr>
              <p:nvPr userDrawn="1"/>
            </p:nvSpPr>
            <p:spPr bwMode="auto">
              <a:xfrm>
                <a:off x="1" y="0"/>
                <a:ext cx="995082" cy="663388"/>
              </a:xfrm>
              <a:custGeom>
                <a:avLst/>
                <a:gdLst>
                  <a:gd name="T0" fmla="*/ 23708288 w 7436484"/>
                  <a:gd name="T1" fmla="*/ 0 h 5134610"/>
                  <a:gd name="T2" fmla="*/ 0 w 7436484"/>
                  <a:gd name="T3" fmla="*/ 0 h 5134610"/>
                  <a:gd name="T4" fmla="*/ 0 w 7436484"/>
                  <a:gd name="T5" fmla="*/ 16402574 h 5134610"/>
                  <a:gd name="T6" fmla="*/ 23708288 w 7436484"/>
                  <a:gd name="T7" fmla="*/ 0 h 513461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7436484"/>
                  <a:gd name="T13" fmla="*/ 0 h 5134610"/>
                  <a:gd name="T14" fmla="*/ 7436484 w 7436484"/>
                  <a:gd name="T15" fmla="*/ 5134610 h 513461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7436484" h="5134610">
                    <a:moveTo>
                      <a:pt x="7435941" y="0"/>
                    </a:moveTo>
                    <a:lnTo>
                      <a:pt x="0" y="0"/>
                    </a:lnTo>
                    <a:lnTo>
                      <a:pt x="0" y="5134513"/>
                    </a:lnTo>
                    <a:lnTo>
                      <a:pt x="7435941" y="0"/>
                    </a:lnTo>
                    <a:close/>
                  </a:path>
                </a:pathLst>
              </a:custGeom>
              <a:solidFill>
                <a:srgbClr val="005893"/>
              </a:solidFill>
              <a:ln w="9525">
                <a:noFill/>
                <a:round/>
                <a:headEnd/>
                <a:tailEnd/>
              </a:ln>
            </p:spPr>
            <p:txBody>
              <a:bodyPr lIns="0" tIns="0" rIns="0" bIns="0"/>
              <a:lstStyle/>
              <a:p>
                <a:endParaRPr lang="en-IN" sz="1092"/>
              </a:p>
            </p:txBody>
          </p:sp>
          <p:sp>
            <p:nvSpPr>
              <p:cNvPr id="12" name="object 4"/>
              <p:cNvSpPr>
                <a:spLocks noChangeArrowheads="1"/>
              </p:cNvSpPr>
              <p:nvPr userDrawn="1"/>
            </p:nvSpPr>
            <p:spPr bwMode="auto">
              <a:xfrm>
                <a:off x="73957" y="36743"/>
                <a:ext cx="383242" cy="310714"/>
              </a:xfrm>
              <a:prstGeom prst="rect">
                <a:avLst/>
              </a:prstGeom>
              <a:blipFill dpi="0" rotWithShape="1">
                <a:blip r:embed="rId2" cstate="print"/>
                <a:srcRect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pPr eaLnBrk="1" hangingPunct="1"/>
                <a:endParaRPr lang="en-US" altLang="en-US" sz="1092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F77AC3-F117-417D-9C17-587E6F3BE300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RV COLLEGE OF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842217" y="17838"/>
            <a:ext cx="2313924" cy="600635"/>
            <a:chOff x="9682912" y="8965"/>
            <a:chExt cx="2402541" cy="600635"/>
          </a:xfrm>
        </p:grpSpPr>
        <p:sp>
          <p:nvSpPr>
            <p:cNvPr id="14" name="Rounded Rectangle 13"/>
            <p:cNvSpPr/>
            <p:nvPr userDrawn="1"/>
          </p:nvSpPr>
          <p:spPr>
            <a:xfrm>
              <a:off x="9682912" y="8965"/>
              <a:ext cx="2402541" cy="600635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>
                <a:latin typeface="+mj-lt"/>
              </a:endParaRPr>
            </a:p>
          </p:txBody>
        </p:sp>
        <p:sp>
          <p:nvSpPr>
            <p:cNvPr id="15" name="object 7"/>
            <p:cNvSpPr txBox="1"/>
            <p:nvPr userDrawn="1"/>
          </p:nvSpPr>
          <p:spPr>
            <a:xfrm>
              <a:off x="9803934" y="193190"/>
              <a:ext cx="2160495" cy="223220"/>
            </a:xfrm>
            <a:prstGeom prst="rect">
              <a:avLst/>
            </a:prstGeom>
          </p:spPr>
          <p:txBody>
            <a:bodyPr wrap="square" lIns="0" tIns="7701" rIns="0" bIns="0">
              <a:spAutoFit/>
            </a:bodyPr>
            <a:lstStyle/>
            <a:p>
              <a:pPr marL="7701" algn="ctr">
                <a:spcBef>
                  <a:spcPts val="61"/>
                </a:spcBef>
                <a:defRPr/>
              </a:pP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Go, change </a:t>
              </a:r>
              <a:r>
                <a:rPr sz="1400" b="1" i="1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the</a:t>
              </a:r>
              <a:r>
                <a:rPr sz="1400" b="1" i="1" spc="-49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 </a:t>
              </a:r>
              <a:r>
                <a:rPr sz="1400" b="1" i="1" spc="-3" dirty="0">
                  <a:solidFill>
                    <a:srgbClr val="422C75"/>
                  </a:solidFill>
                  <a:latin typeface="Bookman Old Style" panose="02050604050505020204" pitchFamily="18" charset="0"/>
                  <a:ea typeface="ＭＳ Ｐゴシック" charset="0"/>
                  <a:cs typeface="Playfair Display"/>
                </a:rPr>
                <a:t>world</a:t>
              </a:r>
              <a:endParaRPr sz="1400" b="1" dirty="0">
                <a:latin typeface="Bookman Old Style" panose="02050604050505020204" pitchFamily="18" charset="0"/>
                <a:ea typeface="ＭＳ Ｐゴシック" charset="0"/>
                <a:cs typeface="Playfair Display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6681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1A392-D277-4C60-80CA-4155BF24A22F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RV COLLEGE OF ENGINEERING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5073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0449F-E26E-4CC2-B153-3EB375A0CF11}" type="datetime2">
              <a:rPr lang="en-IN" smtClean="0"/>
              <a:t>Thursday, 19 December 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RV COLLEGE OF ENGINEERING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A15CD2-76D6-4EFE-91D9-7087332E331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659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F227B2-6E6E-A65E-A828-6F23B8D5E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311E5-35F6-67F8-BA96-85A5A20D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</a:t>
            </a:fld>
            <a:endParaRPr lang="en-IN" dirty="0"/>
          </a:p>
        </p:txBody>
      </p:sp>
      <p:pic>
        <p:nvPicPr>
          <p:cNvPr id="7" name="Content Placeholder 6" descr="A building with a roof&#10;&#10;Description automatically generated">
            <a:extLst>
              <a:ext uri="{FF2B5EF4-FFF2-40B4-BE49-F238E27FC236}">
                <a16:creationId xmlns:a16="http://schemas.microsoft.com/office/drawing/2014/main" id="{4FFF1151-EB75-7914-B2AB-B16B6A0207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1879" y="1067010"/>
            <a:ext cx="11421075" cy="38940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7401447-E36D-D6F9-70CD-9802DA9AD004}"/>
              </a:ext>
            </a:extLst>
          </p:cNvPr>
          <p:cNvSpPr/>
          <p:nvPr/>
        </p:nvSpPr>
        <p:spPr>
          <a:xfrm>
            <a:off x="349046" y="4146929"/>
            <a:ext cx="11493908" cy="100481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GB" altLang="en-US" sz="3600" b="1" baseline="0" dirty="0">
                <a:solidFill>
                  <a:schemeClr val="bg1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Scalable Agri-Assistance</a:t>
            </a:r>
            <a:r>
              <a:rPr lang="en-GB" altLang="en-US" sz="3600" b="1" dirty="0">
                <a:solidFill>
                  <a:schemeClr val="bg1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 System</a:t>
            </a:r>
            <a:r>
              <a:rPr lang="en-GB" altLang="en-US" sz="3600" b="1" baseline="0" dirty="0">
                <a:solidFill>
                  <a:schemeClr val="bg1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E49E1EB-59AB-C0C7-9FA4-FC809A9DB13F}"/>
              </a:ext>
            </a:extLst>
          </p:cNvPr>
          <p:cNvSpPr/>
          <p:nvPr/>
        </p:nvSpPr>
        <p:spPr>
          <a:xfrm>
            <a:off x="349045" y="5288583"/>
            <a:ext cx="11421075" cy="1004814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GB" altLang="en-US" sz="3600" b="1" baseline="0" dirty="0">
                <a:solidFill>
                  <a:schemeClr val="bg1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Theme</a:t>
            </a:r>
            <a:r>
              <a:rPr lang="en-GB" altLang="en-US" sz="3600" b="1" dirty="0">
                <a:solidFill>
                  <a:schemeClr val="bg1"/>
                </a:solidFill>
                <a:latin typeface="Bookman Old Style" panose="02050604050505020204" pitchFamily="18" charset="0"/>
                <a:cs typeface="Arial" panose="020B0604020202020204" pitchFamily="34" charset="0"/>
              </a:rPr>
              <a:t> - Environment</a:t>
            </a:r>
            <a:endParaRPr lang="en-GB" altLang="en-US" sz="3600" b="1" baseline="0" dirty="0">
              <a:solidFill>
                <a:schemeClr val="bg1"/>
              </a:solidFill>
              <a:latin typeface="Bookman Old Style" panose="0205060405050502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142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4575249-DE79-9C81-84C3-E14B4C547C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9923" y="271270"/>
            <a:ext cx="7767638" cy="315773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AC41AA-31E5-BA5A-9FEB-A5FD7E0B2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891878-7423-2A45-BF7C-969773802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10</a:t>
            </a:fld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E40C53-99F9-2118-F675-3E3FC0CAA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193" y="3507130"/>
            <a:ext cx="5838395" cy="25730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3EB17FA-3440-D705-B994-EE53A001D8F6}"/>
              </a:ext>
            </a:extLst>
          </p:cNvPr>
          <p:cNvSpPr txBox="1"/>
          <p:nvPr/>
        </p:nvSpPr>
        <p:spPr>
          <a:xfrm>
            <a:off x="272503" y="1322638"/>
            <a:ext cx="3762656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Previous attempts to solve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Western countries have addressed this issue using </a:t>
            </a:r>
            <a:r>
              <a:rPr lang="en-US" sz="2100" b="1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expensive</a:t>
            </a:r>
            <a:r>
              <a:rPr lang="en-US" sz="2100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, </a:t>
            </a:r>
            <a:r>
              <a:rPr lang="en-US" sz="2100" b="1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high-tech</a:t>
            </a:r>
            <a:r>
              <a:rPr lang="en-US" sz="2100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 equipment, but these solutions are not </a:t>
            </a:r>
            <a:r>
              <a:rPr lang="en-US" sz="2100" b="1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practical </a:t>
            </a:r>
            <a:r>
              <a:rPr lang="en-US" sz="2100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or </a:t>
            </a:r>
            <a:r>
              <a:rPr lang="en-US" sz="2100" b="1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affordable </a:t>
            </a:r>
            <a:r>
              <a:rPr lang="en-US" sz="2100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for Indian farmers.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Most smallholders need cost-effective, accessible technologies that fit their unique challenges and </a:t>
            </a:r>
            <a:r>
              <a:rPr lang="en-US" sz="2100" b="1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limited resources</a:t>
            </a:r>
            <a:r>
              <a:rPr lang="en-US" sz="2100" dirty="0">
                <a:solidFill>
                  <a:srgbClr val="002060"/>
                </a:solidFill>
                <a:latin typeface="Bookman Old Style" panose="02050604050505020204" pitchFamily="18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2100" dirty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100" dirty="0">
              <a:solidFill>
                <a:srgbClr val="00206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412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0C888C-4575-335B-FA8F-F2C2631CF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662" y="1032933"/>
            <a:ext cx="11496675" cy="5454048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Main Objective</a:t>
            </a:r>
            <a:r>
              <a:rPr lang="en-IN" b="1" dirty="0"/>
              <a:t>: </a:t>
            </a:r>
            <a:r>
              <a:rPr lang="en-US" sz="2300" dirty="0"/>
              <a:t>To prevent water over-usage.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Specific Objectives</a:t>
            </a:r>
            <a:r>
              <a:rPr lang="en-IN" b="1" dirty="0"/>
              <a:t>:</a:t>
            </a:r>
            <a:r>
              <a:rPr lang="en-US" b="1" dirty="0"/>
              <a:t> </a:t>
            </a:r>
          </a:p>
          <a:p>
            <a:pPr lvl="1"/>
            <a:r>
              <a:rPr lang="en-US" sz="2300" b="1" dirty="0">
                <a:solidFill>
                  <a:srgbClr val="002060"/>
                </a:solidFill>
              </a:rPr>
              <a:t>Cost-Effective Solutions</a:t>
            </a:r>
            <a:r>
              <a:rPr lang="en-US" sz="2300" dirty="0">
                <a:solidFill>
                  <a:srgbClr val="002060"/>
                </a:solidFill>
              </a:rPr>
              <a:t>: Develop a smart irrigation system that utilizes 	</a:t>
            </a:r>
            <a:r>
              <a:rPr lang="en-US" sz="2300" b="1" dirty="0">
                <a:solidFill>
                  <a:srgbClr val="002060"/>
                </a:solidFill>
              </a:rPr>
              <a:t>affordable</a:t>
            </a:r>
            <a:r>
              <a:rPr lang="en-US" sz="2300" dirty="0">
                <a:solidFill>
                  <a:srgbClr val="002060"/>
                </a:solidFill>
              </a:rPr>
              <a:t> components and solar power, optimizing water usage while 	minimizing costs for scalable agricultural applications.</a:t>
            </a:r>
          </a:p>
          <a:p>
            <a:pPr lvl="1"/>
            <a:r>
              <a:rPr lang="en-US" sz="2300" b="1" dirty="0">
                <a:solidFill>
                  <a:srgbClr val="002060"/>
                </a:solidFill>
              </a:rPr>
              <a:t>Enhance Water Efficiency</a:t>
            </a:r>
            <a:r>
              <a:rPr lang="en-US" sz="2300" dirty="0">
                <a:solidFill>
                  <a:srgbClr val="002060"/>
                </a:solidFill>
              </a:rPr>
              <a:t>: Implement an irrigation system that optimizes 	water usage based on soil moisture levels, </a:t>
            </a:r>
            <a:r>
              <a:rPr lang="en-US" sz="2300" b="1" dirty="0">
                <a:solidFill>
                  <a:srgbClr val="002060"/>
                </a:solidFill>
              </a:rPr>
              <a:t>reducing waste </a:t>
            </a:r>
            <a:r>
              <a:rPr lang="en-US" sz="2300" dirty="0">
                <a:solidFill>
                  <a:srgbClr val="002060"/>
                </a:solidFill>
              </a:rPr>
              <a:t>and conserving 	resources.</a:t>
            </a:r>
          </a:p>
          <a:p>
            <a:pPr lvl="1"/>
            <a:r>
              <a:rPr lang="en-US" sz="2300" b="1" dirty="0">
                <a:solidFill>
                  <a:srgbClr val="002060"/>
                </a:solidFill>
              </a:rPr>
              <a:t>Remote Monitoring and Control</a:t>
            </a:r>
            <a:r>
              <a:rPr lang="en-US" sz="2300" dirty="0">
                <a:solidFill>
                  <a:srgbClr val="002060"/>
                </a:solidFill>
              </a:rPr>
              <a:t>: Create a </a:t>
            </a:r>
            <a:r>
              <a:rPr lang="en-US" sz="2300" b="1" dirty="0">
                <a:solidFill>
                  <a:srgbClr val="002060"/>
                </a:solidFill>
              </a:rPr>
              <a:t>user-friendly</a:t>
            </a:r>
            <a:r>
              <a:rPr lang="en-US" sz="2300" dirty="0">
                <a:solidFill>
                  <a:srgbClr val="002060"/>
                </a:solidFill>
              </a:rPr>
              <a:t> web interface that 	allows users to monitor soil moisture levels and control</a:t>
            </a:r>
            <a:r>
              <a:rPr lang="en-US" sz="2300" b="1" dirty="0">
                <a:solidFill>
                  <a:srgbClr val="002060"/>
                </a:solidFill>
              </a:rPr>
              <a:t> </a:t>
            </a:r>
            <a:r>
              <a:rPr lang="en-US" sz="2300" dirty="0">
                <a:solidFill>
                  <a:srgbClr val="002060"/>
                </a:solidFill>
              </a:rPr>
              <a:t>irrigation</a:t>
            </a:r>
            <a:r>
              <a:rPr lang="en-US" sz="2300" b="1" dirty="0">
                <a:solidFill>
                  <a:srgbClr val="002060"/>
                </a:solidFill>
              </a:rPr>
              <a:t> remotely</a:t>
            </a:r>
            <a:r>
              <a:rPr lang="en-US" sz="2300" dirty="0">
                <a:solidFill>
                  <a:srgbClr val="002060"/>
                </a:solidFill>
              </a:rPr>
              <a:t> 	via the ESP32.</a:t>
            </a:r>
          </a:p>
          <a:p>
            <a:pPr lvl="1"/>
            <a:r>
              <a:rPr lang="en-US" sz="2300" b="1" dirty="0">
                <a:solidFill>
                  <a:srgbClr val="002060"/>
                </a:solidFill>
              </a:rPr>
              <a:t>Predictive Irrigation</a:t>
            </a:r>
            <a:r>
              <a:rPr lang="en-US" sz="2300" dirty="0">
                <a:solidFill>
                  <a:srgbClr val="002060"/>
                </a:solidFill>
              </a:rPr>
              <a:t>: Integrate </a:t>
            </a:r>
            <a:r>
              <a:rPr lang="en-US" sz="2300" b="1" dirty="0">
                <a:solidFill>
                  <a:srgbClr val="002060"/>
                </a:solidFill>
              </a:rPr>
              <a:t>machine learning algorithms </a:t>
            </a:r>
            <a:r>
              <a:rPr lang="en-US" sz="2300" dirty="0">
                <a:solidFill>
                  <a:srgbClr val="002060"/>
                </a:solidFill>
              </a:rPr>
              <a:t>to analyze 	weather data, enabling predictive irrigation decisions that adjust watering 	schedules based on </a:t>
            </a:r>
            <a:r>
              <a:rPr lang="en-US" sz="2300" b="1" dirty="0">
                <a:solidFill>
                  <a:srgbClr val="002060"/>
                </a:solidFill>
              </a:rPr>
              <a:t>forecasted</a:t>
            </a:r>
            <a:r>
              <a:rPr lang="en-US" sz="2300" dirty="0">
                <a:solidFill>
                  <a:srgbClr val="002060"/>
                </a:solidFill>
              </a:rPr>
              <a:t> conditions.</a:t>
            </a:r>
          </a:p>
          <a:p>
            <a:pPr lvl="1"/>
            <a:r>
              <a:rPr lang="en-US" sz="2300" b="1" dirty="0">
                <a:solidFill>
                  <a:srgbClr val="002060"/>
                </a:solidFill>
              </a:rPr>
              <a:t>Sustainability</a:t>
            </a:r>
            <a:r>
              <a:rPr lang="en-US" sz="2300" dirty="0">
                <a:solidFill>
                  <a:srgbClr val="002060"/>
                </a:solidFill>
              </a:rPr>
              <a:t>: Promote sustainable farming practices by minimizing water 	consumption and reliance on external power sources, thereby supporting 	</a:t>
            </a:r>
            <a:r>
              <a:rPr lang="en-US" sz="2300" b="1" dirty="0">
                <a:solidFill>
                  <a:srgbClr val="002060"/>
                </a:solidFill>
              </a:rPr>
              <a:t>eco-friendly</a:t>
            </a:r>
            <a:r>
              <a:rPr lang="en-US" sz="2300" dirty="0">
                <a:solidFill>
                  <a:srgbClr val="002060"/>
                </a:solidFill>
              </a:rPr>
              <a:t> agriculture.</a:t>
            </a:r>
            <a:endParaRPr lang="en-IN" sz="2300" dirty="0">
              <a:solidFill>
                <a:srgbClr val="002060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6AF141-6363-0CAE-30CA-9F94BDD9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892E3-118C-9755-60CE-3C3C2B20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11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93DD6B8-40A1-00CF-B2F1-ED5905311783}"/>
              </a:ext>
            </a:extLst>
          </p:cNvPr>
          <p:cNvSpPr txBox="1">
            <a:spLocks/>
          </p:cNvSpPr>
          <p:nvPr/>
        </p:nvSpPr>
        <p:spPr>
          <a:xfrm>
            <a:off x="2191229" y="0"/>
            <a:ext cx="8146571" cy="103293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2551868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6AF141-6363-0CAE-30CA-9F94BDD9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892E3-118C-9755-60CE-3C3C2B20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12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93DD6B8-40A1-00CF-B2F1-ED5905311783}"/>
              </a:ext>
            </a:extLst>
          </p:cNvPr>
          <p:cNvSpPr txBox="1">
            <a:spLocks/>
          </p:cNvSpPr>
          <p:nvPr/>
        </p:nvSpPr>
        <p:spPr>
          <a:xfrm>
            <a:off x="2116197" y="88833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/>
              <a:t>Methodology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40C78024-A0E1-5B1F-D423-293B456348F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2815" y="928234"/>
            <a:ext cx="10952222" cy="5601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</a:rPr>
              <a:t>System Design and Planning </a:t>
            </a:r>
            <a:endParaRPr kumimoji="0" lang="en-US" altLang="en-US" sz="2200" b="1" i="0" u="none" strike="noStrike" cap="none" normalizeH="0" baseline="0" dirty="0" smtClean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1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</a:rPr>
              <a:t>Objective</a:t>
            </a:r>
            <a:r>
              <a:rPr kumimoji="0" lang="en-US" altLang="en-US" sz="21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: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 Develop a low-cost, automated irrigation system using the 	ESP32 microcontroller, soil moisture sensors, and a website interface.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1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Power Source Selection: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 Design a </a:t>
            </a:r>
            <a:r>
              <a:rPr kumimoji="0" lang="en-US" altLang="en-US" sz="21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solar-powered system with battery     	backup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 to ensure continuous operation. Solar panel and battery 	specifications will be chosen based on power requirements for the 	ESP32, sensors, and potential expansion to additional nodes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1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Component Selection:</a:t>
            </a:r>
            <a:endParaRPr kumimoji="0" lang="en-US" altLang="en-US" sz="2100" b="0" i="0" u="none" strike="noStrike" cap="none" normalizeH="0" baseline="0" dirty="0">
              <a:ln>
                <a:noFill/>
              </a:ln>
              <a:solidFill>
                <a:srgbClr val="002060"/>
              </a:solidFill>
              <a:effectLst/>
            </a:endParaRPr>
          </a:p>
          <a:p>
            <a:pPr lvl="3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100" b="1" i="0" u="none" strike="noStrike" cap="none" normalizeH="0" baseline="0" dirty="0">
                <a:ln>
                  <a:noFill/>
                </a:ln>
                <a:effectLst/>
              </a:rPr>
              <a:t>ESP32 Microcontroller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effectLst/>
              </a:rPr>
              <a:t>: Selected for its </a:t>
            </a:r>
            <a:r>
              <a:rPr kumimoji="0" lang="en-US" altLang="en-US" sz="2100" b="0" i="0" u="sng" strike="noStrike" cap="none" normalizeH="0" baseline="0" dirty="0">
                <a:ln>
                  <a:noFill/>
                </a:ln>
                <a:effectLst/>
              </a:rPr>
              <a:t>low cost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effectLst/>
              </a:rPr>
              <a:t>, </a:t>
            </a:r>
            <a:r>
              <a:rPr kumimoji="0" lang="en-US" altLang="en-US" sz="2100" b="0" i="0" u="sng" strike="noStrike" cap="none" normalizeH="0" baseline="0" dirty="0">
                <a:ln>
                  <a:noFill/>
                </a:ln>
                <a:effectLst/>
              </a:rPr>
              <a:t>Wi-Fi capability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effectLst/>
              </a:rPr>
              <a:t>, and ease of </a:t>
            </a:r>
            <a:r>
              <a:rPr kumimoji="0" lang="en-US" altLang="en-US" sz="2100" b="0" i="0" u="sng" strike="noStrike" cap="none" normalizeH="0" baseline="0" dirty="0">
                <a:ln>
                  <a:noFill/>
                </a:ln>
                <a:effectLst/>
              </a:rPr>
              <a:t>integration with sensors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effectLst/>
              </a:rPr>
              <a:t>.</a:t>
            </a:r>
          </a:p>
          <a:p>
            <a:pPr lvl="3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100" b="1" i="0" u="none" strike="noStrike" cap="none" normalizeH="0" baseline="0" dirty="0">
                <a:ln>
                  <a:noFill/>
                </a:ln>
                <a:effectLst/>
              </a:rPr>
              <a:t>Soil Moisture Sensors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effectLst/>
              </a:rPr>
              <a:t>: Measure real-time soil moisture to control irrigation.</a:t>
            </a:r>
          </a:p>
          <a:p>
            <a:pPr lvl="3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100" b="1" i="0" u="none" strike="noStrike" cap="none" normalizeH="0" baseline="0" dirty="0">
                <a:ln>
                  <a:noFill/>
                </a:ln>
                <a:effectLst/>
              </a:rPr>
              <a:t>Relay Module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effectLst/>
              </a:rPr>
              <a:t>: Interface with the irrigation pump to enable or disable water flow based on soil moisture data.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100" b="1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Communication Protocols:</a:t>
            </a: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 Determine protocols for ESP32 	communication with the website to send real-time data and receive 	manual control inputs.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2CEBEF-F93A-746C-840F-FB844C88F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5281" y="796835"/>
            <a:ext cx="1281907" cy="1281907"/>
          </a:xfrm>
          <a:prstGeom prst="rect">
            <a:avLst/>
          </a:prstGeom>
        </p:spPr>
      </p:pic>
      <p:pic>
        <p:nvPicPr>
          <p:cNvPr id="1028" name="Picture 4" descr="Mini Solar Panel at Rs 30/watt | Palanpur | ID: 20303327262">
            <a:extLst>
              <a:ext uri="{FF2B5EF4-FFF2-40B4-BE49-F238E27FC236}">
                <a16:creationId xmlns:a16="http://schemas.microsoft.com/office/drawing/2014/main" id="{3E4AB4D1-1825-DEBD-6167-97E625AB0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0395" y="2210141"/>
            <a:ext cx="937452" cy="937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1 X DC 12V DPDT Relay Module">
            <a:extLst>
              <a:ext uri="{FF2B5EF4-FFF2-40B4-BE49-F238E27FC236}">
                <a16:creationId xmlns:a16="http://schemas.microsoft.com/office/drawing/2014/main" id="{9EC3EC94-924D-2EC8-6071-305ED4397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0395" y="3756211"/>
            <a:ext cx="1087387" cy="1087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LORA Module RA02 on pcb | Saravana Electronics">
            <a:extLst>
              <a:ext uri="{FF2B5EF4-FFF2-40B4-BE49-F238E27FC236}">
                <a16:creationId xmlns:a16="http://schemas.microsoft.com/office/drawing/2014/main" id="{11024D2C-DC20-7825-1EEB-3C6B91D02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5869" y="5386072"/>
            <a:ext cx="1008175" cy="108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071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0C888C-4575-335B-FA8F-F2C2631CF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803" y="1108104"/>
            <a:ext cx="11842377" cy="5392895"/>
          </a:xfrm>
        </p:spPr>
        <p:txBody>
          <a:bodyPr>
            <a:normAutofit fontScale="25000" lnSpcReduction="20000"/>
          </a:bodyPr>
          <a:lstStyle/>
          <a:p>
            <a:pPr marL="0" indent="0" eaLnBrk="0" fontAlgn="base" hangingPunct="0">
              <a:spcBef>
                <a:spcPts val="0"/>
              </a:spcBef>
              <a:buSzPts val="1600"/>
              <a:buNone/>
            </a:pPr>
            <a:r>
              <a:rPr kumimoji="0" lang="en-US" altLang="en-US" sz="8800" b="1" i="0" u="none" strike="noStrike" cap="none" normalizeH="0" baseline="0" dirty="0">
                <a:ln>
                  <a:noFill/>
                </a:ln>
                <a:effectLst/>
              </a:rPr>
              <a:t>Data Collection and Sensor </a:t>
            </a:r>
            <a:r>
              <a:rPr kumimoji="0" lang="en-US" altLang="en-US" sz="8800" b="1" i="0" u="none" strike="noStrike" cap="none" normalizeH="0" baseline="0" dirty="0" smtClean="0">
                <a:ln>
                  <a:noFill/>
                </a:ln>
                <a:effectLst/>
              </a:rPr>
              <a:t>Integration</a:t>
            </a:r>
          </a:p>
          <a:p>
            <a:pPr marL="0" indent="0" eaLnBrk="0" fontAlgn="base" hangingPunct="0">
              <a:spcBef>
                <a:spcPts val="0"/>
              </a:spcBef>
              <a:buSzPts val="1600"/>
              <a:buNone/>
            </a:pPr>
            <a:endParaRPr kumimoji="0" lang="en-US" altLang="en-US" sz="8800" b="1" i="0" u="none" strike="noStrike" cap="none" normalizeH="0" baseline="0" dirty="0">
              <a:ln>
                <a:noFill/>
              </a:ln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SzPts val="1600"/>
              <a:buNone/>
            </a:pPr>
            <a:r>
              <a:rPr lang="en-US" sz="84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Moisture Sensor Calibration</a:t>
            </a:r>
            <a:r>
              <a:rPr lang="en-US" sz="84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: Test and calibrate moisture sensors in various soil 	types and moisture levels to ensure accuracy.</a:t>
            </a:r>
          </a:p>
          <a:p>
            <a:pPr marL="0" indent="0" eaLnBrk="0" fontAlgn="base" hangingPunct="0">
              <a:spcBef>
                <a:spcPts val="0"/>
              </a:spcBef>
              <a:buSzPts val="1600"/>
            </a:pPr>
            <a:endParaRPr lang="en-US" sz="8800" b="1" i="0" kern="1200" baseline="0" dirty="0">
              <a:ln>
                <a:noFill/>
              </a:ln>
              <a:solidFill>
                <a:srgbClr val="002060"/>
              </a:solidFill>
              <a:effectLst/>
              <a:latin typeface="Bookman Old Style" panose="02050604050505020204" pitchFamily="18" charset="0"/>
              <a:ea typeface="+mn-ea"/>
              <a:cs typeface="+mn-cs"/>
            </a:endParaRPr>
          </a:p>
          <a:p>
            <a:pPr marL="457200" lvl="1" indent="0" eaLnBrk="0" fontAlgn="base" hangingPunct="0">
              <a:spcBef>
                <a:spcPts val="0"/>
              </a:spcBef>
              <a:buSzPts val="1600"/>
              <a:buNone/>
            </a:pPr>
            <a:r>
              <a:rPr lang="en-US" sz="84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ESP32 Programming</a:t>
            </a:r>
            <a:r>
              <a:rPr lang="en-US" sz="84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: Code the ESP32 to:</a:t>
            </a:r>
            <a:endParaRPr lang="en-IN" sz="8400" dirty="0">
              <a:effectLst/>
            </a:endParaRP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	-Continuously monitor moisture sensor data.</a:t>
            </a:r>
            <a:endParaRPr lang="en-IN" sz="8800" dirty="0">
              <a:effectLst/>
            </a:endParaRP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/>
              <a:t>	-</a:t>
            </a:r>
            <a:r>
              <a:rPr lang="en-US" sz="88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Transmit data to a remote database for real-time monitoring on the website.</a:t>
            </a:r>
            <a:endParaRPr lang="en-IN" sz="8800" dirty="0">
              <a:effectLst/>
            </a:endParaRP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	-Activate the relay to trigger irrigation when moisture levels fall below a set 	threshold.</a:t>
            </a: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endParaRPr lang="en-IN" sz="88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84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Data Transmission</a:t>
            </a:r>
            <a:r>
              <a:rPr lang="en-US" sz="84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: Configure the ESP32 to transmit sensor readings to the cloud 	via Wi-Fi, ensuring reliable connectivity to the website.</a:t>
            </a: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endParaRPr lang="en-IN" sz="8800" dirty="0">
              <a:effectLst/>
            </a:endParaRP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Website Interface Development:</a:t>
            </a: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endParaRPr lang="en-IN" sz="88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84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Real-Time Monitoring Dashboard</a:t>
            </a:r>
            <a:r>
              <a:rPr lang="en-US" sz="84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:</a:t>
            </a:r>
            <a:endParaRPr lang="en-IN" sz="8400" dirty="0">
              <a:effectLst/>
            </a:endParaRP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	-Display current moisture levels, system status, and irrigation history.</a:t>
            </a:r>
            <a:endParaRPr lang="en-IN" sz="8800" dirty="0">
              <a:effectLst/>
            </a:endParaRP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	-Use a simple, user-friendly interface optimized for desktop and mobile 	viewing.</a:t>
            </a:r>
          </a:p>
          <a:p>
            <a:pPr marL="457200" indent="0" eaLnBrk="0" fontAlgn="base" hangingPunct="0">
              <a:spcBef>
                <a:spcPts val="0"/>
              </a:spcBef>
              <a:buNone/>
            </a:pPr>
            <a:r>
              <a:rPr lang="en-US" sz="8800" dirty="0"/>
              <a:t>	-</a:t>
            </a:r>
            <a:r>
              <a:rPr lang="en-US" sz="8400" dirty="0"/>
              <a:t> Add controls for users to activate or deactivate the irrigation system manually, 	overriding automated responses if necessary.</a:t>
            </a:r>
            <a:endParaRPr lang="en-US" sz="8400" b="0" i="0" kern="1200" baseline="0" dirty="0">
              <a:ln>
                <a:noFill/>
              </a:ln>
              <a:solidFill>
                <a:srgbClr val="002060"/>
              </a:solidFill>
              <a:effectLst/>
              <a:latin typeface="Bookman Old Style" panose="02050604050505020204" pitchFamily="18" charset="0"/>
              <a:ea typeface="+mn-ea"/>
              <a:cs typeface="+mn-cs"/>
            </a:endParaRP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Char char="•"/>
            </a:pPr>
            <a:endParaRPr lang="en-IN" dirty="0"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6AF141-6363-0CAE-30CA-9F94BDD9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892E3-118C-9755-60CE-3C3C2B20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13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93DD6B8-40A1-00CF-B2F1-ED5905311783}"/>
              </a:ext>
            </a:extLst>
          </p:cNvPr>
          <p:cNvSpPr txBox="1">
            <a:spLocks/>
          </p:cNvSpPr>
          <p:nvPr/>
        </p:nvSpPr>
        <p:spPr>
          <a:xfrm>
            <a:off x="2126707" y="40615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/>
              <a:t>Methodology</a:t>
            </a:r>
          </a:p>
        </p:txBody>
      </p:sp>
      <p:pic>
        <p:nvPicPr>
          <p:cNvPr id="2050" name="Picture 2" descr="Guide for Soil Moisture Sensor YL-69 or HL-69 with the Arduino | Random  Nerd Tutorials">
            <a:extLst>
              <a:ext uri="{FF2B5EF4-FFF2-40B4-BE49-F238E27FC236}">
                <a16:creationId xmlns:a16="http://schemas.microsoft.com/office/drawing/2014/main" id="{986152A0-DD64-C029-FDF7-05DD08B5A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9410" y="582495"/>
            <a:ext cx="883028" cy="928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68115F-7045-600F-EC5B-5B75CF7AB7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588" y="3958046"/>
            <a:ext cx="1108630" cy="1108630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  <a:softEdge rad="0"/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13507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0E475E-7A41-A607-087D-3EF9C53E9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812" y="1226751"/>
            <a:ext cx="11842377" cy="4918680"/>
          </a:xfrm>
        </p:spPr>
        <p:txBody>
          <a:bodyPr>
            <a:normAutofit fontScale="25000" lnSpcReduction="20000"/>
          </a:bodyPr>
          <a:lstStyle/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endParaRPr lang="en-IN" sz="8800" dirty="0">
              <a:effectLst/>
            </a:endParaRPr>
          </a:p>
          <a:p>
            <a:pPr marL="914400" lvl="2" indent="0" eaLnBrk="0" fontAlgn="base" hangingPunct="0">
              <a:spcBef>
                <a:spcPts val="0"/>
              </a:spcBef>
              <a:buNone/>
            </a:pPr>
            <a:r>
              <a:rPr lang="en-US" sz="80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Backend Database</a:t>
            </a:r>
            <a:r>
              <a:rPr lang="en-US" sz="80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: Store real-time and historical sensor data for trend analysis and 	potential future expansion to predictive irrigation models.</a:t>
            </a:r>
            <a:endParaRPr lang="en-IN" sz="8000" dirty="0">
              <a:effectLst/>
            </a:endParaRP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Char char="•"/>
            </a:pPr>
            <a:endParaRPr lang="en-US" sz="8800" b="1" i="0" kern="1200" baseline="0" dirty="0">
              <a:ln>
                <a:noFill/>
              </a:ln>
              <a:effectLst/>
            </a:endParaRP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ClrTx/>
              <a:buSzPts val="1800"/>
              <a:buNone/>
            </a:pPr>
            <a:r>
              <a:rPr lang="en-US" sz="8800" b="1" i="0" kern="1200" baseline="0" dirty="0">
                <a:ln>
                  <a:noFill/>
                </a:ln>
                <a:effectLst/>
              </a:rPr>
              <a:t>Automated Irrigation Algorithm:</a:t>
            </a: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ClrTx/>
              <a:buSzPts val="1800"/>
              <a:buFont typeface="Arial" panose="020B0604020202020204" pitchFamily="34" charset="0"/>
              <a:buChar char="•"/>
            </a:pPr>
            <a:endParaRPr lang="en-IN" sz="88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8400" b="1" i="0" kern="120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Threshold-Based Control</a:t>
            </a:r>
            <a:r>
              <a:rPr lang="en-US" sz="8400" b="0" i="0" kern="120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: Set threshold moisture levels that, when crossed, 	automatically activate irrigation.</a:t>
            </a: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endParaRPr lang="en-IN" sz="88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8400" b="1" i="0" kern="120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Testing and Optimization</a:t>
            </a:r>
            <a:r>
              <a:rPr lang="en-US" sz="8400" b="0" i="0" kern="120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:</a:t>
            </a:r>
            <a:endParaRPr lang="en-IN" sz="8400" dirty="0">
              <a:solidFill>
                <a:srgbClr val="002060"/>
              </a:solidFill>
              <a:effectLst/>
            </a:endParaRPr>
          </a:p>
          <a:p>
            <a:pPr marL="457200" indent="0" eaLnBrk="0" fontAlgn="base" hangingPunct="0">
              <a:spcBef>
                <a:spcPts val="0"/>
              </a:spcBef>
              <a:buNone/>
            </a:pPr>
            <a:r>
              <a:rPr lang="en-US" sz="8800" b="0" i="0" kern="1200" baseline="0" dirty="0">
                <a:ln>
                  <a:noFill/>
                </a:ln>
                <a:effectLst/>
              </a:rPr>
              <a:t>	-Adjust thresholds based on field conditions, crop type, and soil properties to 	ensure optimal water usage.</a:t>
            </a:r>
            <a:endParaRPr lang="en-IN" sz="8800" dirty="0">
              <a:effectLst/>
            </a:endParaRP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kern="1200" baseline="0" dirty="0">
                <a:ln>
                  <a:noFill/>
                </a:ln>
                <a:effectLst/>
              </a:rPr>
              <a:t>	-Fine-tune the timing and duration of irrigation to prevent waterlogging or 	excessive dryness.</a:t>
            </a: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endParaRPr lang="en-IN" sz="8800" dirty="0">
              <a:effectLst/>
            </a:endParaRP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i="0" kern="1200" baseline="0" dirty="0">
                <a:ln>
                  <a:noFill/>
                </a:ln>
                <a:effectLst/>
              </a:rPr>
              <a:t>System Power and Sustainability </a:t>
            </a:r>
            <a:r>
              <a:rPr lang="en-US" sz="8800" b="1" i="0" kern="1200" baseline="0" dirty="0" smtClean="0">
                <a:ln>
                  <a:noFill/>
                </a:ln>
                <a:effectLst/>
              </a:rPr>
              <a:t>Testing</a:t>
            </a:r>
          </a:p>
          <a:p>
            <a:pPr marL="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endParaRPr lang="en-IN" sz="88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8400" b="1" i="0" kern="120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Solar and Battery Optimization</a:t>
            </a:r>
            <a:r>
              <a:rPr lang="en-US" sz="8400" b="0" i="0" kern="120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:</a:t>
            </a: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400" b="0" i="0" kern="1200" baseline="0" dirty="0">
                <a:ln>
                  <a:noFill/>
                </a:ln>
                <a:effectLst/>
              </a:rPr>
              <a:t>	Size the solar panel and battery based on ESP32 and sensor energy consumption 	to ensure continuous operation, even during low-sunlight days.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63046F-F653-6226-778B-97CF4F86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514BF-A450-D605-371A-B7C7DEEF2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14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27AEE97-9E00-D3B6-2F54-8A6EA5E58D33}"/>
              </a:ext>
            </a:extLst>
          </p:cNvPr>
          <p:cNvSpPr txBox="1">
            <a:spLocks/>
          </p:cNvSpPr>
          <p:nvPr/>
        </p:nvSpPr>
        <p:spPr>
          <a:xfrm>
            <a:off x="2116197" y="60928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/>
              <a:t>Methodology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B06BEB-780A-A890-81ED-9AA9B4887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0344" y="2272937"/>
            <a:ext cx="1278519" cy="91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663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592F4A8-357F-864B-B321-FBA822254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2100" b="1" i="0" kern="120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Power Management</a:t>
            </a:r>
            <a:r>
              <a:rPr lang="en-US" sz="1800" b="0" i="0" kern="1200" baseline="0" dirty="0">
                <a:ln>
                  <a:noFill/>
                </a:ln>
                <a:solidFill>
                  <a:srgbClr val="002060"/>
                </a:solidFill>
                <a:effectLst/>
              </a:rPr>
              <a:t>:</a:t>
            </a:r>
            <a:endParaRPr lang="en-IN" sz="1800" dirty="0">
              <a:solidFill>
                <a:srgbClr val="002060"/>
              </a:solidFill>
              <a:effectLst/>
            </a:endParaRP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kern="1200" baseline="0" dirty="0">
                <a:ln>
                  <a:noFill/>
                </a:ln>
                <a:effectLst/>
              </a:rPr>
              <a:t>	Implement a low-power mode on the ESP32 to conserve energy when data 	collection intervals are lower or when moisture levels are optimal.</a:t>
            </a:r>
          </a:p>
          <a:p>
            <a:pPr marL="457200" marR="0" indent="0" algn="l" rtl="0" eaLnBrk="0" fontAlgn="base" latinLnBrk="0" hangingPunct="0">
              <a:spcBef>
                <a:spcPts val="0"/>
              </a:spcBef>
              <a:spcAft>
                <a:spcPts val="0"/>
              </a:spcAft>
            </a:pPr>
            <a:endParaRPr lang="en-IN" sz="2200" dirty="0">
              <a:effectLst/>
            </a:endParaRPr>
          </a:p>
          <a:p>
            <a:pPr marL="0" marR="0" indent="0" algn="l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Field Testing and Data Collection</a:t>
            </a:r>
          </a:p>
          <a:p>
            <a:pPr marL="0" marR="0" indent="0" algn="l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22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21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Initial Testing</a:t>
            </a:r>
            <a:r>
              <a:rPr lang="en-US" sz="2100" dirty="0">
                <a:solidFill>
                  <a:srgbClr val="002060"/>
                </a:solidFill>
              </a:rPr>
              <a:t>- Test the system in controlled conditions to validate moisture 	readings, irrigation accuracy, and website communication.</a:t>
            </a:r>
            <a:endParaRPr lang="en-US" sz="2100" b="0" i="0" kern="1200" baseline="0" dirty="0">
              <a:ln>
                <a:noFill/>
              </a:ln>
              <a:solidFill>
                <a:srgbClr val="002060"/>
              </a:solidFill>
              <a:effectLst/>
              <a:latin typeface="Bookman Old Style" panose="02050604050505020204" pitchFamily="18" charset="0"/>
              <a:ea typeface="+mn-ea"/>
              <a:cs typeface="+mn-cs"/>
            </a:endParaRPr>
          </a:p>
          <a:p>
            <a:pPr marL="457200" marR="0" indent="0" algn="l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IN" sz="21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SzPts val="2200"/>
              <a:buNone/>
            </a:pPr>
            <a:r>
              <a:rPr lang="en-US" sz="21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Real-World Deployment</a:t>
            </a:r>
            <a:r>
              <a:rPr lang="en-US" sz="21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:</a:t>
            </a:r>
            <a:endParaRPr lang="en-IN" sz="2100" dirty="0">
              <a:effectLst/>
            </a:endParaRPr>
          </a:p>
          <a:p>
            <a:pPr marL="1371600" lvl="2" indent="0" eaLnBrk="0" fontAlgn="base" hangingPunct="0">
              <a:spcBef>
                <a:spcPts val="0"/>
              </a:spcBef>
            </a:pPr>
            <a:r>
              <a:rPr lang="en-US" sz="21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Install the system in a field environment to test response accuracy under varying moisture levels, network stability, and battery performance.</a:t>
            </a:r>
            <a:endParaRPr lang="en-IN" sz="2100" dirty="0">
              <a:effectLst/>
            </a:endParaRPr>
          </a:p>
          <a:p>
            <a:pPr marL="1371600" lvl="2" indent="0" eaLnBrk="0" fontAlgn="base" hangingPunct="0">
              <a:spcBef>
                <a:spcPts val="0"/>
              </a:spcBef>
            </a:pPr>
            <a:r>
              <a:rPr lang="en-US" sz="21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Document data on water savings, energy usage, and irrigation effectiveness over an extended period</a:t>
            </a:r>
            <a:r>
              <a:rPr lang="en-US" sz="10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.</a:t>
            </a:r>
            <a:endParaRPr lang="en-IN" sz="800" dirty="0">
              <a:effectLst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B68302-5BAE-2C96-2DE4-0F458AFC0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756BD-CAD4-1260-6FA2-C8979D0C6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15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74C615A-7E83-B63D-E507-2523E27FEC29}"/>
              </a:ext>
            </a:extLst>
          </p:cNvPr>
          <p:cNvSpPr txBox="1">
            <a:spLocks/>
          </p:cNvSpPr>
          <p:nvPr/>
        </p:nvSpPr>
        <p:spPr>
          <a:xfrm>
            <a:off x="2116197" y="0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990638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4C1290-CB10-7BAE-2C2E-7230B8B4D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 algn="l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ts val="1700"/>
              <a:buNone/>
            </a:pPr>
            <a:r>
              <a:rPr lang="en-US" sz="22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Analysis and </a:t>
            </a:r>
            <a:r>
              <a:rPr lang="en-US" sz="2200" b="1" i="0" kern="120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Optimization</a:t>
            </a:r>
            <a:endParaRPr lang="en-US" sz="2200" b="1" i="0" kern="1200" baseline="0" dirty="0">
              <a:ln>
                <a:noFill/>
              </a:ln>
              <a:solidFill>
                <a:srgbClr val="002060"/>
              </a:solidFill>
              <a:effectLst/>
              <a:latin typeface="Bookman Old Style" panose="02050604050505020204" pitchFamily="18" charset="0"/>
              <a:ea typeface="+mn-ea"/>
              <a:cs typeface="+mn-cs"/>
            </a:endParaRPr>
          </a:p>
          <a:p>
            <a:pPr marL="0" marR="0" indent="0" algn="l" rtl="0" eaLnBrk="0" fontAlgn="base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ts val="1700"/>
              <a:buFont typeface="Arial" panose="020B0604020202020204" pitchFamily="34" charset="0"/>
              <a:buChar char="•"/>
            </a:pPr>
            <a:endParaRPr lang="en-IN" sz="22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21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System Performance Review</a:t>
            </a:r>
            <a:r>
              <a:rPr lang="en-US" sz="21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: Analyze data on irrigation frequency, soil moisture 	trends, and battery usage to refine system thresholds and improve reliability.</a:t>
            </a: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endParaRPr lang="en-IN" sz="21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21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User Feedback Collection</a:t>
            </a:r>
            <a:r>
              <a:rPr lang="en-US" sz="21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: Obtain feedback from test users (farmers, gardeners) on 	ease of use, website interface, and system responsiveness.</a:t>
            </a: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endParaRPr lang="en-IN" sz="2100" dirty="0">
              <a:effectLst/>
            </a:endParaRPr>
          </a:p>
          <a:p>
            <a:pPr marL="457200" lvl="1" indent="0" eaLnBrk="0" fontAlgn="base" hangingPunct="0">
              <a:spcBef>
                <a:spcPts val="0"/>
              </a:spcBef>
              <a:buNone/>
            </a:pPr>
            <a:r>
              <a:rPr lang="en-US" sz="2100" b="1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Final Adjustments</a:t>
            </a:r>
            <a:r>
              <a:rPr lang="en-US" sz="2100" b="0" i="0" kern="1200" baseline="0" dirty="0">
                <a:ln>
                  <a:noFill/>
                </a:ln>
                <a:solidFill>
                  <a:srgbClr val="002060"/>
                </a:solidFill>
                <a:effectLst/>
                <a:latin typeface="Bookman Old Style" panose="02050604050505020204" pitchFamily="18" charset="0"/>
                <a:ea typeface="+mn-ea"/>
                <a:cs typeface="+mn-cs"/>
              </a:rPr>
              <a:t>: Optimize the software and hardware based on testing and 	feedback, preparing the system for full-scale deployment or commercialization.</a:t>
            </a:r>
            <a:endParaRPr lang="en-IN" sz="2100" dirty="0">
              <a:effectLst/>
            </a:endParaRPr>
          </a:p>
          <a:p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F329DE-B226-1349-AA07-FFCDC7F69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D9BD9-6AA4-E6B2-87C4-23930AD4D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16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9F03661-CC1E-4307-6150-392ED0DCFE62}"/>
              </a:ext>
            </a:extLst>
          </p:cNvPr>
          <p:cNvSpPr txBox="1">
            <a:spLocks/>
          </p:cNvSpPr>
          <p:nvPr/>
        </p:nvSpPr>
        <p:spPr>
          <a:xfrm>
            <a:off x="2126707" y="0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229906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4C1290-CB10-7BAE-2C2E-7230B8B4D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IN" b="1" dirty="0"/>
              <a:t>Week (1 to 2) - Phase 1: Planning and Design</a:t>
            </a:r>
          </a:p>
          <a:p>
            <a:r>
              <a:rPr lang="en-IN" dirty="0"/>
              <a:t>Finalize project </a:t>
            </a:r>
            <a:r>
              <a:rPr lang="en-IN" b="1" dirty="0"/>
              <a:t>concept</a:t>
            </a:r>
            <a:r>
              <a:rPr lang="en-IN" dirty="0"/>
              <a:t> and </a:t>
            </a:r>
            <a:r>
              <a:rPr lang="en-IN" b="1" dirty="0"/>
              <a:t>objectives</a:t>
            </a:r>
            <a:r>
              <a:rPr lang="en-IN" dirty="0"/>
              <a:t>.</a:t>
            </a:r>
          </a:p>
          <a:p>
            <a:r>
              <a:rPr lang="en-IN" dirty="0"/>
              <a:t>Design system architecture, sensor selection, and microcontroller setup.</a:t>
            </a:r>
          </a:p>
          <a:p>
            <a:r>
              <a:rPr lang="en-IN" dirty="0"/>
              <a:t>Plan prototype development and identify key components.</a:t>
            </a:r>
          </a:p>
          <a:p>
            <a:r>
              <a:rPr lang="en-IN" dirty="0"/>
              <a:t>Research on </a:t>
            </a:r>
            <a:r>
              <a:rPr lang="en-IN" b="1" u="sng" dirty="0"/>
              <a:t>communication</a:t>
            </a:r>
            <a:r>
              <a:rPr lang="en-IN" dirty="0"/>
              <a:t> </a:t>
            </a:r>
            <a:r>
              <a:rPr lang="en-IN" b="1" u="sng" dirty="0"/>
              <a:t>protocols</a:t>
            </a:r>
            <a:r>
              <a:rPr lang="en-IN" dirty="0"/>
              <a:t>, </a:t>
            </a:r>
            <a:r>
              <a:rPr lang="en-IN" b="1" u="sng" dirty="0"/>
              <a:t>power</a:t>
            </a:r>
            <a:r>
              <a:rPr lang="en-IN" dirty="0"/>
              <a:t> </a:t>
            </a:r>
            <a:r>
              <a:rPr lang="en-IN" b="1" u="sng" dirty="0"/>
              <a:t>supply</a:t>
            </a:r>
            <a:r>
              <a:rPr lang="en-IN" dirty="0"/>
              <a:t> </a:t>
            </a:r>
            <a:r>
              <a:rPr lang="en-IN" b="1" u="sng" dirty="0"/>
              <a:t>options</a:t>
            </a:r>
            <a:r>
              <a:rPr lang="en-IN" dirty="0"/>
              <a:t>, and </a:t>
            </a:r>
            <a:r>
              <a:rPr lang="en-IN" b="1" u="sng" dirty="0"/>
              <a:t>battery</a:t>
            </a:r>
            <a:r>
              <a:rPr lang="en-IN" dirty="0"/>
              <a:t> </a:t>
            </a:r>
            <a:r>
              <a:rPr lang="en-IN" b="1" u="sng" dirty="0"/>
              <a:t>life</a:t>
            </a:r>
            <a:r>
              <a:rPr lang="en-IN" dirty="0"/>
              <a:t>.</a:t>
            </a:r>
          </a:p>
          <a:p>
            <a:pPr marL="0" indent="0">
              <a:buNone/>
            </a:pPr>
            <a:r>
              <a:rPr lang="en-IN" b="1" dirty="0"/>
              <a:t>Week (3 to 4) - Phase 1: Prototype Development</a:t>
            </a:r>
          </a:p>
          <a:p>
            <a:r>
              <a:rPr lang="en-IN" dirty="0"/>
              <a:t>Begin initial assembly of hardware components.</a:t>
            </a:r>
          </a:p>
          <a:p>
            <a:r>
              <a:rPr lang="en-IN" dirty="0"/>
              <a:t>Integrate </a:t>
            </a:r>
            <a:r>
              <a:rPr lang="en-IN" b="1" dirty="0"/>
              <a:t>sensors</a:t>
            </a:r>
            <a:r>
              <a:rPr lang="en-IN" dirty="0"/>
              <a:t> and </a:t>
            </a:r>
            <a:r>
              <a:rPr lang="en-IN" b="1" dirty="0"/>
              <a:t>microcontrollers</a:t>
            </a:r>
            <a:r>
              <a:rPr lang="en-IN" dirty="0"/>
              <a:t> for basic functionality.</a:t>
            </a:r>
          </a:p>
          <a:p>
            <a:r>
              <a:rPr lang="en-IN" dirty="0"/>
              <a:t>Set up initial communication protocol and basic data transmission.</a:t>
            </a:r>
          </a:p>
          <a:p>
            <a:r>
              <a:rPr lang="en-IN" dirty="0"/>
              <a:t>Conduct basic tests of the individual modules for data collection.</a:t>
            </a:r>
          </a:p>
          <a:p>
            <a:pPr marL="0" indent="0">
              <a:buNone/>
            </a:pPr>
            <a:r>
              <a:rPr lang="en-IN" b="1" dirty="0"/>
              <a:t>Week (5 to 6) - Phase 2: Prototype Testing and Demonstration</a:t>
            </a:r>
          </a:p>
          <a:p>
            <a:r>
              <a:rPr lang="en-IN" dirty="0"/>
              <a:t>Build and test the temporary prototype (2 ESP32 modules, sensor data collection).</a:t>
            </a:r>
          </a:p>
          <a:p>
            <a:r>
              <a:rPr lang="en-IN" dirty="0"/>
              <a:t>Test </a:t>
            </a:r>
            <a:r>
              <a:rPr lang="en-IN" b="1" u="sng" dirty="0"/>
              <a:t>real-time</a:t>
            </a:r>
            <a:r>
              <a:rPr lang="en-IN" dirty="0"/>
              <a:t> </a:t>
            </a:r>
            <a:r>
              <a:rPr lang="en-IN" b="1" u="sng" dirty="0"/>
              <a:t>data</a:t>
            </a:r>
            <a:r>
              <a:rPr lang="en-IN" dirty="0"/>
              <a:t> </a:t>
            </a:r>
            <a:r>
              <a:rPr lang="en-IN" b="1" u="sng" dirty="0"/>
              <a:t>transmission</a:t>
            </a:r>
            <a:r>
              <a:rPr lang="en-IN" dirty="0"/>
              <a:t> and control of irrigation </a:t>
            </a:r>
            <a:r>
              <a:rPr lang="en-IN" b="1" dirty="0"/>
              <a:t>via</a:t>
            </a:r>
            <a:r>
              <a:rPr lang="en-IN" dirty="0"/>
              <a:t> </a:t>
            </a:r>
            <a:r>
              <a:rPr lang="en-IN" b="1" dirty="0"/>
              <a:t>relay</a:t>
            </a:r>
            <a:r>
              <a:rPr lang="en-IN" dirty="0"/>
              <a:t>.</a:t>
            </a:r>
          </a:p>
          <a:p>
            <a:r>
              <a:rPr lang="en-IN" dirty="0"/>
              <a:t>Demonstrate the working of the prototype, focusing on </a:t>
            </a:r>
            <a:r>
              <a:rPr lang="en-IN" b="1" dirty="0"/>
              <a:t>scalability</a:t>
            </a:r>
            <a:r>
              <a:rPr lang="en-IN" dirty="0"/>
              <a:t> and </a:t>
            </a:r>
            <a:r>
              <a:rPr lang="en-IN" b="1" dirty="0"/>
              <a:t>connectivity</a:t>
            </a:r>
            <a:r>
              <a:rPr lang="en-IN" dirty="0"/>
              <a:t>.</a:t>
            </a:r>
          </a:p>
          <a:p>
            <a:r>
              <a:rPr lang="en-IN" dirty="0"/>
              <a:t>Troubleshoot and optimize the system for better </a:t>
            </a:r>
            <a:r>
              <a:rPr lang="en-IN" b="1" dirty="0"/>
              <a:t>performance</a:t>
            </a:r>
            <a:r>
              <a:rPr lang="en-IN" dirty="0"/>
              <a:t> and </a:t>
            </a:r>
            <a:r>
              <a:rPr lang="en-IN" b="1" dirty="0"/>
              <a:t>reliability</a:t>
            </a:r>
            <a:r>
              <a:rPr lang="en-IN" dirty="0"/>
              <a:t>.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F329DE-B226-1349-AA07-FFCDC7F69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D9BD9-6AA4-E6B2-87C4-23930AD4D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17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9F03661-CC1E-4307-6150-392ED0DCFE62}"/>
              </a:ext>
            </a:extLst>
          </p:cNvPr>
          <p:cNvSpPr txBox="1">
            <a:spLocks/>
          </p:cNvSpPr>
          <p:nvPr/>
        </p:nvSpPr>
        <p:spPr>
          <a:xfrm>
            <a:off x="2126707" y="0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 smtClean="0"/>
              <a:t>Timeline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4245676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4C1290-CB10-7BAE-2C2E-7230B8B4D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IN" b="1" dirty="0"/>
              <a:t>Week (7 to 8) - Phase 2: Scalability and Portability Testing</a:t>
            </a:r>
          </a:p>
          <a:p>
            <a:r>
              <a:rPr lang="en-IN" dirty="0"/>
              <a:t>Finalize testing of the prototype for connectivity between modules and scalability.</a:t>
            </a:r>
          </a:p>
          <a:p>
            <a:r>
              <a:rPr lang="en-IN" dirty="0"/>
              <a:t>Demonstrate the ability to control water flow via remote nodes.</a:t>
            </a:r>
          </a:p>
          <a:p>
            <a:pPr marL="0" indent="0">
              <a:buNone/>
            </a:pPr>
            <a:r>
              <a:rPr lang="en-IN" b="1" dirty="0" smtClean="0"/>
              <a:t>Week </a:t>
            </a:r>
            <a:r>
              <a:rPr lang="en-IN" b="1" dirty="0"/>
              <a:t>(9 to 10) - Phase 3: Field Testing and Refinements</a:t>
            </a:r>
          </a:p>
          <a:p>
            <a:r>
              <a:rPr lang="en-IN" dirty="0"/>
              <a:t>Begin extensive field testing with soil moisture sensors and irrigation control.</a:t>
            </a:r>
          </a:p>
          <a:p>
            <a:r>
              <a:rPr lang="en-IN" dirty="0"/>
              <a:t>Implement solar panels to make the modules self-sustaining.</a:t>
            </a:r>
          </a:p>
          <a:p>
            <a:r>
              <a:rPr lang="en-IN" dirty="0"/>
              <a:t>Design custom 3D-printed casings for modules to protect components.</a:t>
            </a:r>
          </a:p>
          <a:p>
            <a:r>
              <a:rPr lang="en-IN" dirty="0"/>
              <a:t>Refine communication and data transmission protocols based on real-world testing.</a:t>
            </a:r>
          </a:p>
          <a:p>
            <a:pPr marL="0" indent="0">
              <a:buNone/>
            </a:pPr>
            <a:r>
              <a:rPr lang="en-IN" b="1" dirty="0"/>
              <a:t>Week (11 to 12) - Phase 3: Final Testing and Adjustments</a:t>
            </a:r>
          </a:p>
          <a:p>
            <a:r>
              <a:rPr lang="en-IN" dirty="0"/>
              <a:t>Conduct final tests to evaluate system performance in various conditions.</a:t>
            </a:r>
          </a:p>
          <a:p>
            <a:r>
              <a:rPr lang="en-IN" dirty="0"/>
              <a:t>Fine-tune the user interface and system outputs for usability.</a:t>
            </a:r>
          </a:p>
          <a:p>
            <a:r>
              <a:rPr lang="en-IN" dirty="0"/>
              <a:t>Make final design improvements based on feedback from field testing.</a:t>
            </a:r>
          </a:p>
          <a:p>
            <a:r>
              <a:rPr lang="en-IN" dirty="0"/>
              <a:t>Prepare final documentation and presentation for project review.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F329DE-B226-1349-AA07-FFCDC7F69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D9BD9-6AA4-E6B2-87C4-23930AD4D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18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9F03661-CC1E-4307-6150-392ED0DCFE62}"/>
              </a:ext>
            </a:extLst>
          </p:cNvPr>
          <p:cNvSpPr txBox="1">
            <a:spLocks/>
          </p:cNvSpPr>
          <p:nvPr/>
        </p:nvSpPr>
        <p:spPr>
          <a:xfrm>
            <a:off x="2126707" y="0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 smtClean="0"/>
              <a:t>Timeline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679605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4C1290-CB10-7BAE-2C2E-7230B8B4D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/>
              <a:t>Week </a:t>
            </a:r>
            <a:r>
              <a:rPr lang="en-IN" b="1" dirty="0" smtClean="0"/>
              <a:t>(13+)</a:t>
            </a:r>
          </a:p>
          <a:p>
            <a:pPr marL="0" indent="0">
              <a:buNone/>
            </a:pPr>
            <a:r>
              <a:rPr lang="en-IN" b="1" dirty="0" smtClean="0"/>
              <a:t>Website </a:t>
            </a:r>
            <a:r>
              <a:rPr lang="en-IN" b="1" dirty="0"/>
              <a:t>Development</a:t>
            </a:r>
            <a:r>
              <a:rPr lang="en-IN" b="1" dirty="0" smtClean="0"/>
              <a:t>:</a:t>
            </a:r>
            <a:endParaRPr lang="en-IN" b="1" dirty="0"/>
          </a:p>
          <a:p>
            <a:r>
              <a:rPr lang="en-IN" dirty="0"/>
              <a:t>Build a mobile-responsive website for </a:t>
            </a:r>
            <a:r>
              <a:rPr lang="en-IN" b="1" dirty="0"/>
              <a:t>remote</a:t>
            </a:r>
            <a:r>
              <a:rPr lang="en-IN" dirty="0"/>
              <a:t> </a:t>
            </a:r>
            <a:r>
              <a:rPr lang="en-IN" b="1" dirty="0"/>
              <a:t>monitoring</a:t>
            </a:r>
            <a:r>
              <a:rPr lang="en-IN" dirty="0"/>
              <a:t> and control.</a:t>
            </a:r>
          </a:p>
          <a:p>
            <a:r>
              <a:rPr lang="en-IN" dirty="0"/>
              <a:t>Integrate cloud services for data storage and retrieval.</a:t>
            </a:r>
          </a:p>
          <a:p>
            <a:pPr marL="0" indent="0">
              <a:buNone/>
            </a:pPr>
            <a:r>
              <a:rPr lang="en-IN" b="1" dirty="0"/>
              <a:t>Testing and Integration</a:t>
            </a:r>
            <a:r>
              <a:rPr lang="en-IN" b="1" dirty="0" smtClean="0"/>
              <a:t>:</a:t>
            </a:r>
            <a:endParaRPr lang="en-IN" b="1" dirty="0"/>
          </a:p>
          <a:p>
            <a:r>
              <a:rPr lang="en-IN" dirty="0"/>
              <a:t>Test UI and </a:t>
            </a:r>
            <a:r>
              <a:rPr lang="en-IN" b="1" dirty="0"/>
              <a:t>website</a:t>
            </a:r>
            <a:r>
              <a:rPr lang="en-IN" dirty="0"/>
              <a:t> </a:t>
            </a:r>
            <a:r>
              <a:rPr lang="en-IN" b="1" dirty="0"/>
              <a:t>functionality</a:t>
            </a:r>
            <a:r>
              <a:rPr lang="en-IN" dirty="0"/>
              <a:t>, gather feedback, and make improvements.</a:t>
            </a:r>
          </a:p>
          <a:p>
            <a:r>
              <a:rPr lang="en-IN" dirty="0"/>
              <a:t>Integrate UI/website with the hardware system for real-time control.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F329DE-B226-1349-AA07-FFCDC7F69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D9BD9-6AA4-E6B2-87C4-23930AD4D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19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9F03661-CC1E-4307-6150-392ED0DCFE62}"/>
              </a:ext>
            </a:extLst>
          </p:cNvPr>
          <p:cNvSpPr txBox="1">
            <a:spLocks/>
          </p:cNvSpPr>
          <p:nvPr/>
        </p:nvSpPr>
        <p:spPr>
          <a:xfrm>
            <a:off x="2126707" y="0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 smtClean="0"/>
              <a:t>Timeline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9127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889F6E-2644-470A-09AE-09617FF74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811D0B-A497-CCEB-18F3-DF0DC6D16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2</a:t>
            </a:fld>
            <a:endParaRPr lang="en-IN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7D65D47-7027-ADE3-D340-A4D5404FDE4B}"/>
              </a:ext>
            </a:extLst>
          </p:cNvPr>
          <p:cNvSpPr txBox="1">
            <a:spLocks/>
          </p:cNvSpPr>
          <p:nvPr/>
        </p:nvSpPr>
        <p:spPr>
          <a:xfrm>
            <a:off x="2481943" y="122626"/>
            <a:ext cx="9535245" cy="82465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ctr">
              <a:defRPr/>
            </a:pPr>
            <a:r>
              <a:rPr lang="en-GB" altLang="en-US" sz="3200" b="1" baseline="0" dirty="0">
                <a:latin typeface="Bookman Old Style" panose="02050604050505020204" pitchFamily="18" charset="0"/>
                <a:cs typeface="Arial" panose="020B0604020202020204" pitchFamily="34" charset="0"/>
              </a:rPr>
              <a:t>Scalable Agri-Assistance</a:t>
            </a:r>
            <a:r>
              <a:rPr lang="en-GB" altLang="en-US" sz="3200" b="1" dirty="0">
                <a:latin typeface="Bookman Old Style" panose="02050604050505020204" pitchFamily="18" charset="0"/>
                <a:cs typeface="Arial" panose="020B0604020202020204" pitchFamily="34" charset="0"/>
              </a:rPr>
              <a:t> System</a:t>
            </a:r>
            <a:r>
              <a:rPr lang="en-GB" altLang="en-US" sz="3200" b="1" baseline="0" dirty="0">
                <a:latin typeface="Bookman Old Style" panose="02050604050505020204" pitchFamily="18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573A078-BA93-071D-8183-CC619DC9A598}"/>
              </a:ext>
            </a:extLst>
          </p:cNvPr>
          <p:cNvSpPr txBox="1">
            <a:spLocks/>
          </p:cNvSpPr>
          <p:nvPr/>
        </p:nvSpPr>
        <p:spPr>
          <a:xfrm>
            <a:off x="273503" y="4671067"/>
            <a:ext cx="4001246" cy="1676137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2000" dirty="0" err="1"/>
              <a:t>Dr.</a:t>
            </a:r>
            <a:r>
              <a:rPr lang="en-IN" sz="2000" dirty="0"/>
              <a:t> </a:t>
            </a:r>
            <a:r>
              <a:rPr lang="en-IN" sz="2000" dirty="0" err="1"/>
              <a:t>Shanmukha</a:t>
            </a:r>
            <a:r>
              <a:rPr lang="en-IN" sz="2000" dirty="0"/>
              <a:t> Nagaraj</a:t>
            </a:r>
          </a:p>
          <a:p>
            <a:r>
              <a:rPr lang="en-IN" sz="2000" dirty="0"/>
              <a:t>Dean Academics</a:t>
            </a:r>
          </a:p>
          <a:p>
            <a:r>
              <a:rPr lang="en-IN" sz="2000" dirty="0"/>
              <a:t>Mechanical</a:t>
            </a:r>
          </a:p>
        </p:txBody>
      </p:sp>
      <p:pic>
        <p:nvPicPr>
          <p:cNvPr id="14" name="Content Placeholder 7" descr="A person sitting at a desk&#10;&#10;Description automatically generated with low confidence">
            <a:extLst>
              <a:ext uri="{FF2B5EF4-FFF2-40B4-BE49-F238E27FC236}">
                <a16:creationId xmlns:a16="http://schemas.microsoft.com/office/drawing/2014/main" id="{2947610F-CB5A-6DAB-043B-0DC11AAEF0A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0" r="1" b="43260"/>
          <a:stretch/>
        </p:blipFill>
        <p:spPr>
          <a:xfrm>
            <a:off x="547006" y="1535436"/>
            <a:ext cx="3454239" cy="255524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646A01-8D95-8273-95B2-BBEE2A8614BD}"/>
              </a:ext>
            </a:extLst>
          </p:cNvPr>
          <p:cNvSpPr txBox="1"/>
          <p:nvPr/>
        </p:nvSpPr>
        <p:spPr>
          <a:xfrm>
            <a:off x="9851420" y="6099949"/>
            <a:ext cx="1828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000000"/>
                </a:solidFill>
                <a:latin typeface="Arial" panose="020B0604020202020204" pitchFamily="34" charset="0"/>
              </a:rPr>
              <a:t>Tejas N Naik</a:t>
            </a:r>
            <a:endParaRPr lang="en-IN" sz="1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5788F0-B345-1014-780F-0AEE64FE910E}"/>
              </a:ext>
            </a:extLst>
          </p:cNvPr>
          <p:cNvSpPr txBox="1"/>
          <p:nvPr/>
        </p:nvSpPr>
        <p:spPr>
          <a:xfrm>
            <a:off x="5709113" y="3081017"/>
            <a:ext cx="122346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Pramath J</a:t>
            </a:r>
            <a:endParaRPr lang="en-IN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24FC1A-082D-C28B-38C4-BA4E2E96C75A}"/>
              </a:ext>
            </a:extLst>
          </p:cNvPr>
          <p:cNvSpPr txBox="1"/>
          <p:nvPr/>
        </p:nvSpPr>
        <p:spPr>
          <a:xfrm>
            <a:off x="9615667" y="3061948"/>
            <a:ext cx="230030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Samaraditya P H</a:t>
            </a:r>
            <a:endParaRPr lang="en-IN" sz="1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CFC074-4CA5-32E3-A09F-38A1E1753F44}"/>
              </a:ext>
            </a:extLst>
          </p:cNvPr>
          <p:cNvSpPr txBox="1"/>
          <p:nvPr/>
        </p:nvSpPr>
        <p:spPr>
          <a:xfrm>
            <a:off x="5049393" y="6099949"/>
            <a:ext cx="23928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solidFill>
                  <a:srgbClr val="000000"/>
                </a:solidFill>
                <a:latin typeface="Arial" panose="020B0604020202020204" pitchFamily="34" charset="0"/>
              </a:rPr>
              <a:t>Aditya Mallanagouda Yargal</a:t>
            </a:r>
            <a:endParaRPr lang="en-IN" sz="1400" dirty="0"/>
          </a:p>
        </p:txBody>
      </p:sp>
      <p:pic>
        <p:nvPicPr>
          <p:cNvPr id="7" name="Picture 6" descr="A person with short black hair&#10;&#10;Description automatically generated">
            <a:extLst>
              <a:ext uri="{FF2B5EF4-FFF2-40B4-BE49-F238E27FC236}">
                <a16:creationId xmlns:a16="http://schemas.microsoft.com/office/drawing/2014/main" id="{29442DAD-17AA-06B0-EE09-F0D29EF503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057" y="947279"/>
            <a:ext cx="1373014" cy="2045935"/>
          </a:xfrm>
          <a:prstGeom prst="rect">
            <a:avLst/>
          </a:prstGeom>
        </p:spPr>
      </p:pic>
      <p:pic>
        <p:nvPicPr>
          <p:cNvPr id="10" name="Picture 9" descr="A person wearing glasses and a purple shirt&#10;&#10;Description automatically generated">
            <a:extLst>
              <a:ext uri="{FF2B5EF4-FFF2-40B4-BE49-F238E27FC236}">
                <a16:creationId xmlns:a16="http://schemas.microsoft.com/office/drawing/2014/main" id="{B1D3D8B9-0073-E697-16D1-77ACFB13BAC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294" y="3621918"/>
            <a:ext cx="1817439" cy="2405710"/>
          </a:xfrm>
          <a:prstGeom prst="rect">
            <a:avLst/>
          </a:prstGeom>
        </p:spPr>
      </p:pic>
      <p:pic>
        <p:nvPicPr>
          <p:cNvPr id="9" name="Picture 8" descr="A person in a red shirt&#10;&#10;Description automatically generated">
            <a:extLst>
              <a:ext uri="{FF2B5EF4-FFF2-40B4-BE49-F238E27FC236}">
                <a16:creationId xmlns:a16="http://schemas.microsoft.com/office/drawing/2014/main" id="{B04C8271-DD0B-4BEA-982D-C58C029A55D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756" y="3640963"/>
            <a:ext cx="2081687" cy="23961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53E8291-284B-6154-90A3-5D9B874B54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1873" y="998308"/>
            <a:ext cx="1763755" cy="210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1841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FCD2E7-E4F0-A1F1-D49B-03C6AF7E2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ED11AA-031C-FB22-2555-0D0E37E93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20</a:t>
            </a:fld>
            <a:endParaRPr lang="en-IN" dirty="0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4AB40D3F-13D0-F6C8-CFAE-CCD4774312F2}"/>
              </a:ext>
            </a:extLst>
          </p:cNvPr>
          <p:cNvSpPr/>
          <p:nvPr/>
        </p:nvSpPr>
        <p:spPr>
          <a:xfrm>
            <a:off x="1082567" y="1245999"/>
            <a:ext cx="2322786" cy="609600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5">
                    <a:lumMod val="50000"/>
                  </a:schemeClr>
                </a:solidFill>
                <a:latin typeface="Bookman Old Style" panose="02050604050505020204" pitchFamily="18" charset="0"/>
              </a:rPr>
              <a:t>System and Design Planning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E7EF8D43-850A-701F-06FA-2A6D4348BBB9}"/>
              </a:ext>
            </a:extLst>
          </p:cNvPr>
          <p:cNvSpPr/>
          <p:nvPr/>
        </p:nvSpPr>
        <p:spPr>
          <a:xfrm>
            <a:off x="2129660" y="1884762"/>
            <a:ext cx="228600" cy="38622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7C5F2699-34A8-69F3-A017-6019DEC2D297}"/>
              </a:ext>
            </a:extLst>
          </p:cNvPr>
          <p:cNvSpPr/>
          <p:nvPr/>
        </p:nvSpPr>
        <p:spPr>
          <a:xfrm>
            <a:off x="1082567" y="2467426"/>
            <a:ext cx="2322786" cy="893379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Bookman Old Style" panose="02050604050505020204" pitchFamily="18" charset="0"/>
              </a:rPr>
              <a:t>Data Collection and Sensor Integration</a:t>
            </a:r>
            <a:endParaRPr lang="en-IN" dirty="0">
              <a:solidFill>
                <a:schemeClr val="accent5">
                  <a:lumMod val="5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25E08977-6EB0-6705-C063-4BC12A29FE4A}"/>
              </a:ext>
            </a:extLst>
          </p:cNvPr>
          <p:cNvSpPr/>
          <p:nvPr/>
        </p:nvSpPr>
        <p:spPr>
          <a:xfrm>
            <a:off x="1082567" y="4001295"/>
            <a:ext cx="2322786" cy="893379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5">
                    <a:lumMod val="50000"/>
                  </a:schemeClr>
                </a:solidFill>
                <a:latin typeface="Bookman Old Style" panose="02050604050505020204" pitchFamily="18" charset="0"/>
              </a:rPr>
              <a:t>Website Interface Development</a:t>
            </a:r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20191902-39F2-D0F2-769A-AEABBC3715B5}"/>
              </a:ext>
            </a:extLst>
          </p:cNvPr>
          <p:cNvSpPr/>
          <p:nvPr/>
        </p:nvSpPr>
        <p:spPr>
          <a:xfrm>
            <a:off x="4267201" y="4019685"/>
            <a:ext cx="2322786" cy="856596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5">
                    <a:lumMod val="50000"/>
                  </a:schemeClr>
                </a:solidFill>
                <a:latin typeface="Bookman Old Style" panose="02050604050505020204" pitchFamily="18" charset="0"/>
              </a:rPr>
              <a:t>Automated Irrigation Algorithm</a:t>
            </a:r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1E148E26-3819-00CE-DD71-89DCA42FC51C}"/>
              </a:ext>
            </a:extLst>
          </p:cNvPr>
          <p:cNvSpPr/>
          <p:nvPr/>
        </p:nvSpPr>
        <p:spPr>
          <a:xfrm>
            <a:off x="9184650" y="2467426"/>
            <a:ext cx="2322786" cy="856596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accent5">
                    <a:lumMod val="50000"/>
                  </a:schemeClr>
                </a:solidFill>
                <a:latin typeface="Bookman Old Style" panose="02050604050505020204" pitchFamily="18" charset="0"/>
              </a:rPr>
              <a:t>Analysis and Optimization</a:t>
            </a: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7A36CB1E-82E6-A3E8-DED9-F6F1BBC44A2C}"/>
              </a:ext>
            </a:extLst>
          </p:cNvPr>
          <p:cNvSpPr/>
          <p:nvPr/>
        </p:nvSpPr>
        <p:spPr>
          <a:xfrm>
            <a:off x="4267201" y="1122501"/>
            <a:ext cx="2322786" cy="856596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Bookman Old Style" panose="02050604050505020204" pitchFamily="18" charset="0"/>
              </a:rPr>
              <a:t>Field Testing and Data Collection</a:t>
            </a:r>
            <a:endParaRPr lang="en-IN" dirty="0">
              <a:solidFill>
                <a:schemeClr val="accent5">
                  <a:lumMod val="5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17" name="Flowchart: Alternate Process 16">
            <a:extLst>
              <a:ext uri="{FF2B5EF4-FFF2-40B4-BE49-F238E27FC236}">
                <a16:creationId xmlns:a16="http://schemas.microsoft.com/office/drawing/2014/main" id="{6E50BDB6-FB00-D935-DF23-A77BA8364471}"/>
              </a:ext>
            </a:extLst>
          </p:cNvPr>
          <p:cNvSpPr/>
          <p:nvPr/>
        </p:nvSpPr>
        <p:spPr>
          <a:xfrm>
            <a:off x="4267201" y="2485817"/>
            <a:ext cx="2322786" cy="856596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Bookman Old Style" panose="02050604050505020204" pitchFamily="18" charset="0"/>
              </a:rPr>
              <a:t>System Power and Sustainability Testing</a:t>
            </a:r>
            <a:endParaRPr lang="en-IN" dirty="0">
              <a:solidFill>
                <a:schemeClr val="accent5">
                  <a:lumMod val="5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5524B55-64DD-BC0F-8B5C-7897DAE47FD4}"/>
              </a:ext>
            </a:extLst>
          </p:cNvPr>
          <p:cNvSpPr/>
          <p:nvPr/>
        </p:nvSpPr>
        <p:spPr>
          <a:xfrm>
            <a:off x="2129658" y="3360805"/>
            <a:ext cx="228601" cy="4440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0E2D31D8-07F5-66A8-EF7D-79CA3F488ADD}"/>
              </a:ext>
            </a:extLst>
          </p:cNvPr>
          <p:cNvSpPr/>
          <p:nvPr/>
        </p:nvSpPr>
        <p:spPr>
          <a:xfrm rot="16200000">
            <a:off x="3498639" y="4225956"/>
            <a:ext cx="228601" cy="4440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56D895F3-6988-8D95-4E81-61E7C661AA3A}"/>
              </a:ext>
            </a:extLst>
          </p:cNvPr>
          <p:cNvSpPr/>
          <p:nvPr/>
        </p:nvSpPr>
        <p:spPr>
          <a:xfrm rot="10800000">
            <a:off x="5314293" y="3557237"/>
            <a:ext cx="228599" cy="44405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09B96BB0-EAF9-33AB-44A9-B3D2A15A22A4}"/>
              </a:ext>
            </a:extLst>
          </p:cNvPr>
          <p:cNvSpPr/>
          <p:nvPr/>
        </p:nvSpPr>
        <p:spPr>
          <a:xfrm rot="10800000">
            <a:off x="5314291" y="2102978"/>
            <a:ext cx="228601" cy="37364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65149018-3F95-891F-7A68-479F86268576}"/>
              </a:ext>
            </a:extLst>
          </p:cNvPr>
          <p:cNvSpPr/>
          <p:nvPr/>
        </p:nvSpPr>
        <p:spPr>
          <a:xfrm>
            <a:off x="7271147" y="2467426"/>
            <a:ext cx="1732815" cy="85659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8C61AA3-4E74-44D3-FD8A-AB2239099C5B}"/>
              </a:ext>
            </a:extLst>
          </p:cNvPr>
          <p:cNvSpPr txBox="1">
            <a:spLocks/>
          </p:cNvSpPr>
          <p:nvPr/>
        </p:nvSpPr>
        <p:spPr>
          <a:xfrm>
            <a:off x="2129658" y="52439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/>
              <a:t>Flowchart</a:t>
            </a:r>
          </a:p>
        </p:txBody>
      </p:sp>
    </p:spTree>
    <p:extLst>
      <p:ext uri="{BB962C8B-B14F-4D97-AF65-F5344CB8AC3E}">
        <p14:creationId xmlns:p14="http://schemas.microsoft.com/office/powerpoint/2010/main" val="2367013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FF45501-F3FD-74F1-C502-A603C9927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Efficient Water Management</a:t>
            </a:r>
            <a:r>
              <a:rPr lang="en-US" dirty="0"/>
              <a:t>: By providing real-time soil moisture and weather data, we enable farmers to make precise irrigation decisions, ensuring crops receive the necessary amount of water while reducing wastage.</a:t>
            </a:r>
          </a:p>
          <a:p>
            <a:r>
              <a:rPr lang="en-US" b="1" dirty="0"/>
              <a:t>Prevent Groundwater Contamination</a:t>
            </a:r>
            <a:r>
              <a:rPr lang="en-US" dirty="0"/>
              <a:t>: Through data-driven guidance on the timing of pesticide application, we aim to help farmers avoid contaminating groundwater, protecting both environmental and community health.</a:t>
            </a:r>
          </a:p>
          <a:p>
            <a:r>
              <a:rPr lang="en-US" b="1" dirty="0"/>
              <a:t>Increased Accessibility</a:t>
            </a:r>
            <a:r>
              <a:rPr lang="en-US" dirty="0"/>
              <a:t>: Our goal is to make advanced farming technology accessible to smallholder farmers. By creating a user-friendly, remote-controlled system, we allow farmers to manage irrigation conveniently from a mobile device, reducing the need for frequent field visits.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E05AA-B086-DBBA-9B9F-39BFE9A98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D32A23-2CDF-AC70-3551-89AE1E5BF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21</a:t>
            </a:fld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36C58-8039-B113-5344-1367752CFA4B}"/>
              </a:ext>
            </a:extLst>
          </p:cNvPr>
          <p:cNvSpPr txBox="1"/>
          <p:nvPr/>
        </p:nvSpPr>
        <p:spPr>
          <a:xfrm>
            <a:off x="3698896" y="265471"/>
            <a:ext cx="5462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C00000"/>
                </a:solidFill>
                <a:latin typeface="Bookman Old Style" panose="02050604050505020204" pitchFamily="18" charset="0"/>
              </a:rPr>
              <a:t>Proposed Outcomes</a:t>
            </a:r>
          </a:p>
          <a:p>
            <a:endParaRPr lang="en-IN" sz="36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818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152B593-0307-4F01-EB62-B126608F4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Sustainable Agricultural Practices</a:t>
            </a:r>
            <a:r>
              <a:rPr lang="en-US" dirty="0"/>
              <a:t>: By promoting efficient water and pesticide use, we support sustainable farming practices that safeguard natural resources, improve soil quality, and contribute to long-term food security.</a:t>
            </a:r>
          </a:p>
          <a:p>
            <a:r>
              <a:rPr lang="en-US" b="1" dirty="0"/>
              <a:t>Enhanced Crop Resilience and Productivity</a:t>
            </a:r>
            <a:r>
              <a:rPr lang="en-US" dirty="0"/>
              <a:t>: With optimized irrigation and soil health protection, we aim to help farmers grow healthier, more resilient crops that can withstand changing weather conditions, ultimately boosting productivity and supporting their livelihoods.</a:t>
            </a:r>
            <a:endParaRPr lang="en-IN" dirty="0"/>
          </a:p>
          <a:p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BDECFA-7D61-8F29-8EF0-FBB437F3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356ACD-7A2A-7026-FB9B-96533B5F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22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70696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C1FB7BF-5478-0521-F1F2-9C4B7C2B9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dirty="0">
                <a:effectLst/>
              </a:rPr>
              <a:t>Contribution to Additional studies</a:t>
            </a:r>
          </a:p>
          <a:p>
            <a:pPr marL="0" marR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dirty="0">
                <a:effectLst/>
              </a:rPr>
              <a:t> </a:t>
            </a:r>
          </a:p>
          <a:p>
            <a:pPr marL="285750" marR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800" dirty="0">
                <a:effectLst/>
              </a:rPr>
              <a:t>As awareness of water scarcity grows, these systems can set a benchmark for incorporating similar technologies in farming, leading to more </a:t>
            </a:r>
            <a:r>
              <a:rPr lang="en-IN" sz="2800" b="1" dirty="0">
                <a:effectLst/>
              </a:rPr>
              <a:t>precise and data-driven </a:t>
            </a:r>
            <a:r>
              <a:rPr lang="en-IN" sz="2800" dirty="0">
                <a:effectLst/>
              </a:rPr>
              <a:t>agricultural practices. </a:t>
            </a:r>
          </a:p>
          <a:p>
            <a:pPr marL="285750" marR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800" dirty="0">
                <a:effectLst/>
              </a:rPr>
              <a:t>The effectiveness of smart irrigation can encourage policymakers to create regulations that promote </a:t>
            </a:r>
            <a:r>
              <a:rPr lang="en-IN" sz="2800" b="1" dirty="0">
                <a:effectLst/>
              </a:rPr>
              <a:t>water-saving technologies</a:t>
            </a:r>
            <a:r>
              <a:rPr lang="en-IN" sz="2800" dirty="0">
                <a:effectLst/>
              </a:rPr>
              <a:t>, shaping future </a:t>
            </a:r>
            <a:r>
              <a:rPr lang="en-IN" sz="2800" b="1" dirty="0">
                <a:effectLst/>
              </a:rPr>
              <a:t>agricultural policies</a:t>
            </a:r>
            <a:r>
              <a:rPr lang="en-IN" sz="2800" dirty="0">
                <a:effectLst/>
              </a:rPr>
              <a:t>.</a:t>
            </a:r>
          </a:p>
          <a:p>
            <a:pPr marL="285750" marR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800" dirty="0">
                <a:effectLst/>
              </a:rPr>
              <a:t>By demonstrating how smart irrigation helps crops adapt to climate change, future initiatives may focus more on resilience strategies, enhancing </a:t>
            </a:r>
            <a:r>
              <a:rPr lang="en-IN" sz="2800" b="1" dirty="0">
                <a:effectLst/>
              </a:rPr>
              <a:t>food security</a:t>
            </a:r>
            <a:r>
              <a:rPr lang="en-IN" sz="2800" dirty="0">
                <a:effectLst/>
              </a:rPr>
              <a:t>. 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822B45-C983-24BB-109C-9E168AD2C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CA649-9446-BB0E-FF86-9DDECB2D9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23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1857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0C888C-4575-335B-FA8F-F2C2631CF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811" y="1117600"/>
            <a:ext cx="11842377" cy="52296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Our project aims to provide an </a:t>
            </a:r>
            <a:r>
              <a:rPr lang="en-US" b="1" dirty="0"/>
              <a:t>affordable</a:t>
            </a:r>
            <a:r>
              <a:rPr lang="en-US" dirty="0"/>
              <a:t> and </a:t>
            </a:r>
            <a:r>
              <a:rPr lang="en-US" b="1" dirty="0"/>
              <a:t>convenient</a:t>
            </a:r>
            <a:r>
              <a:rPr lang="en-US" dirty="0"/>
              <a:t> solution for smallholder farmers by using </a:t>
            </a:r>
            <a:r>
              <a:rPr lang="en-US" b="1" dirty="0"/>
              <a:t>sensor-based irrigation </a:t>
            </a:r>
            <a:r>
              <a:rPr lang="en-US" dirty="0"/>
              <a:t>systems. By enabling </a:t>
            </a:r>
            <a:r>
              <a:rPr lang="en-US" b="1" dirty="0"/>
              <a:t>real-time monitoring</a:t>
            </a:r>
            <a:r>
              <a:rPr lang="en-US" dirty="0"/>
              <a:t> of soil moisture and weather conditions, farmers can optimize water usage, reducing waste and lowering costs associated with water and energy. The convenience of </a:t>
            </a:r>
            <a:r>
              <a:rPr lang="en-US" b="1" dirty="0"/>
              <a:t>remote access </a:t>
            </a:r>
            <a:r>
              <a:rPr lang="en-US" dirty="0"/>
              <a:t>through mobile devices means farmers can control irrigation without frequent trips to the field, saving time and labor. Additionally, by preventing </a:t>
            </a:r>
            <a:r>
              <a:rPr lang="en-US" b="1" dirty="0"/>
              <a:t>over-irrigation </a:t>
            </a:r>
            <a:r>
              <a:rPr lang="en-US" dirty="0"/>
              <a:t>and improper pesticide use, the system helps protect soil health and prevent groundwater contamination, supporting sustainable and efficient farming practices.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6AF141-6363-0CAE-30CA-9F94BDD9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892E3-118C-9755-60CE-3C3C2B20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24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93DD6B8-40A1-00CF-B2F1-ED5905311783}"/>
              </a:ext>
            </a:extLst>
          </p:cNvPr>
          <p:cNvSpPr txBox="1">
            <a:spLocks/>
          </p:cNvSpPr>
          <p:nvPr/>
        </p:nvSpPr>
        <p:spPr>
          <a:xfrm>
            <a:off x="2284362" y="145670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2372722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0C888C-4575-335B-FA8F-F2C2631CF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467" y="1117600"/>
            <a:ext cx="11192933" cy="5229605"/>
          </a:xfrm>
        </p:spPr>
        <p:txBody>
          <a:bodyPr>
            <a:normAutofit/>
          </a:bodyPr>
          <a:lstStyle/>
          <a:p>
            <a:r>
              <a:rPr lang="en-US" dirty="0"/>
              <a:t>(03-March-2020) “Decrease in Agricultural Holdings” - </a:t>
            </a:r>
            <a:r>
              <a:rPr lang="en-US" sz="1800" dirty="0"/>
              <a:t>pib.gov.in</a:t>
            </a:r>
          </a:p>
          <a:p>
            <a:r>
              <a:rPr lang="en-US" dirty="0"/>
              <a:t>Dr. Vibha Dhawan (2017) “Water and Agriculture in India”- </a:t>
            </a:r>
            <a:r>
              <a:rPr lang="en-US" sz="1800" dirty="0"/>
              <a:t>oav.de/fileadmin/user_upload/5_Publikationen/5_Studien/170118_Study_Water_Agriculture_India.pdf</a:t>
            </a:r>
          </a:p>
          <a:p>
            <a:r>
              <a:rPr lang="en-US" dirty="0"/>
              <a:t>Rajini Jain &amp; Prabhat Kishore (March-2020) “Irrigation in India: Status, Challenges and options”- </a:t>
            </a:r>
            <a:r>
              <a:rPr lang="en-US" sz="1800" dirty="0"/>
              <a:t>researchgate.net/publication/340234257_Irrigation_in_India_Status_challenges_and_options</a:t>
            </a:r>
          </a:p>
          <a:p>
            <a:r>
              <a:rPr lang="en-US" dirty="0"/>
              <a:t>Rita Pandey (August-2014) “Groundwater Irrigation in Punjab” </a:t>
            </a:r>
            <a:r>
              <a:rPr lang="en-US" sz="1200" dirty="0"/>
              <a:t>https://www.nipfp.org.in/media/medialibrary/2014/09/WP_2014_140.pdf#:~:text=The%20water%20tables%20in%20Punjab%20have%20been,year%20of%20excessive%20extraction)%20(World%20Bank%202010).&amp;text=Punjab%20had%20the%20largest%20area%20experiencing%20such%20decline%20(Sekhri%2C%202012a).</a:t>
            </a:r>
          </a:p>
          <a:p>
            <a:r>
              <a:rPr lang="en-IN" dirty="0"/>
              <a:t>C.V. Dharma Rao (2018) “Water use efficiency” </a:t>
            </a:r>
            <a:r>
              <a:rPr lang="en-IN" sz="1400" dirty="0"/>
              <a:t>nwm.gov.in/sites/default/files/1.%20National-water-mission-%20%20%20water-use-efficiency.pdf</a:t>
            </a:r>
            <a:endParaRPr lang="en-IN" sz="18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6AF141-6363-0CAE-30CA-9F94BDD9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892E3-118C-9755-60CE-3C3C2B20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25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93DD6B8-40A1-00CF-B2F1-ED5905311783}"/>
              </a:ext>
            </a:extLst>
          </p:cNvPr>
          <p:cNvSpPr txBox="1">
            <a:spLocks/>
          </p:cNvSpPr>
          <p:nvPr/>
        </p:nvSpPr>
        <p:spPr>
          <a:xfrm>
            <a:off x="2284362" y="145670"/>
            <a:ext cx="8146571" cy="839401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4000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0813760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0C888C-4575-335B-FA8F-F2C2631CFE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813" y="1327530"/>
            <a:ext cx="11842377" cy="5530470"/>
          </a:xfrm>
        </p:spPr>
        <p:txBody>
          <a:bodyPr>
            <a:noAutofit/>
          </a:bodyPr>
          <a:lstStyle/>
          <a:p>
            <a:r>
              <a:rPr lang="en-US" sz="2600" dirty="0"/>
              <a:t>Our project is highly scalable, designed to evolve into a </a:t>
            </a:r>
            <a:r>
              <a:rPr lang="en-US" sz="2600" b="1" dirty="0"/>
              <a:t>full-fledged mobile app</a:t>
            </a:r>
            <a:r>
              <a:rPr lang="en-US" sz="2600" dirty="0"/>
              <a:t> with a simple, </a:t>
            </a:r>
            <a:r>
              <a:rPr lang="en-US" sz="2600" b="1" dirty="0"/>
              <a:t>user-friendly interface</a:t>
            </a:r>
            <a:r>
              <a:rPr lang="en-US" sz="2600" dirty="0"/>
              <a:t>, enabling farmers to remotely monitor and manage their irrigation needs. The app can easily integrate additional sensors, such as those for soil nutrients </a:t>
            </a:r>
            <a:r>
              <a:rPr lang="en-US" sz="2600" b="1" dirty="0"/>
              <a:t>(NPK), pH, </a:t>
            </a:r>
            <a:r>
              <a:rPr lang="en-US" sz="2600" dirty="0"/>
              <a:t>and </a:t>
            </a:r>
            <a:r>
              <a:rPr lang="en-US" sz="2600" b="1" dirty="0"/>
              <a:t>temperature</a:t>
            </a:r>
            <a:r>
              <a:rPr lang="en-US" sz="2600" dirty="0"/>
              <a:t>, providing deeper insights into soil health and optimizing water, fertilizer, and pesticide use and even a weather monitoring station instead of importing data from a 3</a:t>
            </a:r>
            <a:r>
              <a:rPr lang="en-US" sz="2600" baseline="30000" dirty="0"/>
              <a:t>rd</a:t>
            </a:r>
            <a:r>
              <a:rPr lang="en-US" sz="2600" dirty="0"/>
              <a:t> party application.</a:t>
            </a:r>
          </a:p>
          <a:p>
            <a:r>
              <a:rPr lang="en-US" sz="2600" dirty="0"/>
              <a:t> As the system grows, predictive analytics using ai can be incorporated to suggest the best times for irrigation and pesticide application, enhancing decision-making and sustainability. This scalability ensures that our solution remains adaptable and </a:t>
            </a:r>
            <a:r>
              <a:rPr lang="en-US" sz="2600" b="1" dirty="0"/>
              <a:t>cost-effective.</a:t>
            </a:r>
            <a:endParaRPr lang="en-US" sz="2600" dirty="0"/>
          </a:p>
          <a:p>
            <a:pPr marL="0" indent="0" algn="just">
              <a:buNone/>
            </a:pPr>
            <a:endParaRPr lang="en-IN" sz="26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6AF141-6363-0CAE-30CA-9F94BDD9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892E3-118C-9755-60CE-3C3C2B20E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26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93DD6B8-40A1-00CF-B2F1-ED5905311783}"/>
              </a:ext>
            </a:extLst>
          </p:cNvPr>
          <p:cNvSpPr txBox="1">
            <a:spLocks/>
          </p:cNvSpPr>
          <p:nvPr/>
        </p:nvSpPr>
        <p:spPr>
          <a:xfrm>
            <a:off x="2235201" y="145670"/>
            <a:ext cx="8974666" cy="1181860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IN" sz="3600" dirty="0"/>
              <a:t>Expected Outcome by the end of First Year</a:t>
            </a:r>
          </a:p>
        </p:txBody>
      </p:sp>
      <p:pic>
        <p:nvPicPr>
          <p:cNvPr id="6" name="Image 1" descr="preencoded.png">
            <a:extLst>
              <a:ext uri="{FF2B5EF4-FFF2-40B4-BE49-F238E27FC236}">
                <a16:creationId xmlns:a16="http://schemas.microsoft.com/office/drawing/2014/main" id="{F95B18E2-3E0D-EBC6-0E61-40F34FC96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8622" y="3885562"/>
            <a:ext cx="1188721" cy="79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45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EB4DCF-16CB-8396-87A1-E37AFD896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7BC478-F0AA-1301-724C-04C081C8A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27</a:t>
            </a:fld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390A6D-369A-D728-5F7B-C3DF82DD90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096" y="1605964"/>
            <a:ext cx="5889812" cy="364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20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251775-AAB3-6740-9A5D-BF7C9197E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700" dirty="0"/>
              <a:t>Our project focuses on developing an Agri-assistance system aimed at empowering </a:t>
            </a:r>
            <a:r>
              <a:rPr lang="en-IN" sz="2700" b="1" dirty="0"/>
              <a:t>small-holder farmers</a:t>
            </a:r>
            <a:r>
              <a:rPr lang="en-IN" sz="2700" dirty="0"/>
              <a:t> with the tools and data necessary to efficiently manage their water, soil, energy and other resources. By integrating soil moisture sensors and real-time weather data, the system provides actionable insights for optimal irrigation and pesticide application, thereby reducing waste and preventing groundwater/soil contamination.</a:t>
            </a:r>
          </a:p>
          <a:p>
            <a:r>
              <a:rPr lang="en-IN" sz="2700" dirty="0"/>
              <a:t>Inefficient irrigation wastes </a:t>
            </a:r>
            <a:r>
              <a:rPr lang="en-IN" sz="2700" b="1" dirty="0"/>
              <a:t>40% of water</a:t>
            </a:r>
            <a:r>
              <a:rPr lang="en-IN" sz="2700" dirty="0"/>
              <a:t> and pesticide overuse contaminates </a:t>
            </a:r>
            <a:r>
              <a:rPr lang="en-IN" sz="2700" b="1" dirty="0"/>
              <a:t>30% of groundwater</a:t>
            </a:r>
            <a:r>
              <a:rPr lang="en-IN" sz="2700" dirty="0"/>
              <a:t>. This project offers a cost-effective solution to optimize water use and prevent soil degradation, crucial for sustainable farming.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FCC6EA-140E-7258-C5BE-07A799DCC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1113B7-13B3-C292-E8C9-16465C8FC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 </a:t>
            </a:r>
            <a:fld id="{9BA15CD2-76D6-4EFE-91D9-7087332E3318}" type="slidenum">
              <a:rPr lang="en-IN" smtClean="0"/>
              <a:pPr/>
              <a:t>3</a:t>
            </a:fld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FE783-AFDF-B298-CC26-D9899A64E440}"/>
              </a:ext>
            </a:extLst>
          </p:cNvPr>
          <p:cNvSpPr txBox="1">
            <a:spLocks/>
          </p:cNvSpPr>
          <p:nvPr/>
        </p:nvSpPr>
        <p:spPr>
          <a:xfrm>
            <a:off x="1386895" y="145670"/>
            <a:ext cx="9834426" cy="839401"/>
          </a:xfrm>
          <a:prstGeom prst="rect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4000" dirty="0"/>
              <a:t>Introduction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2544980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012" y="852334"/>
            <a:ext cx="5879895" cy="978451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4</a:t>
            </a:fld>
            <a:endParaRPr lang="en-IN" dirty="0"/>
          </a:p>
        </p:txBody>
      </p:sp>
      <p:sp>
        <p:nvSpPr>
          <p:cNvPr id="9" name="Rectangle 8"/>
          <p:cNvSpPr/>
          <p:nvPr/>
        </p:nvSpPr>
        <p:spPr>
          <a:xfrm>
            <a:off x="5711995" y="1872602"/>
            <a:ext cx="55419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1600" b="1" dirty="0"/>
              <a:t>Decrease in Agricultural Holdings </a:t>
            </a:r>
            <a:r>
              <a:rPr lang="en-IN" sz="1600" dirty="0"/>
              <a:t>- pib.gov.in </a:t>
            </a:r>
            <a:r>
              <a:rPr lang="en-IN" sz="1100" dirty="0"/>
              <a:t>(03-March-2020)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2466" y="2252973"/>
            <a:ext cx="108296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2060"/>
                </a:solidFill>
              </a:rPr>
              <a:t>As the average landholding of Indian farmers continues to decrease—now less than </a:t>
            </a:r>
            <a:r>
              <a:rPr lang="en-IN" sz="2800" b="1" dirty="0">
                <a:solidFill>
                  <a:srgbClr val="002060"/>
                </a:solidFill>
              </a:rPr>
              <a:t>1.08 hectares</a:t>
            </a:r>
            <a:r>
              <a:rPr lang="en-IN" sz="2800" dirty="0">
                <a:solidFill>
                  <a:srgbClr val="002060"/>
                </a:solidFill>
              </a:rPr>
              <a:t> for most smallholder farmers—inefficient farming methods are becoming increasingly unaffordable. </a:t>
            </a:r>
          </a:p>
          <a:p>
            <a:r>
              <a:rPr lang="en-IN" sz="2800" dirty="0">
                <a:solidFill>
                  <a:srgbClr val="002060"/>
                </a:solidFill>
              </a:rPr>
              <a:t>With smaller plots of land, every input such as water, fertilizer, and energy must be used carefully to maximize productivity and reduce costs. </a:t>
            </a:r>
            <a:r>
              <a:rPr lang="en-IN" sz="2800" b="1" dirty="0">
                <a:solidFill>
                  <a:srgbClr val="002060"/>
                </a:solidFill>
              </a:rPr>
              <a:t>Over-irrigation</a:t>
            </a:r>
            <a:r>
              <a:rPr lang="en-IN" sz="2800" dirty="0">
                <a:solidFill>
                  <a:srgbClr val="002060"/>
                </a:solidFill>
              </a:rPr>
              <a:t> and </a:t>
            </a:r>
            <a:r>
              <a:rPr lang="en-IN" sz="2800" b="1" dirty="0">
                <a:solidFill>
                  <a:srgbClr val="002060"/>
                </a:solidFill>
              </a:rPr>
              <a:t>excessive pesticide </a:t>
            </a:r>
            <a:r>
              <a:rPr lang="en-IN" sz="2800" dirty="0">
                <a:solidFill>
                  <a:srgbClr val="002060"/>
                </a:solidFill>
              </a:rPr>
              <a:t>use not only waste these valuable resources but also degrade </a:t>
            </a:r>
            <a:r>
              <a:rPr lang="en-IN" sz="2800" b="1" dirty="0">
                <a:solidFill>
                  <a:srgbClr val="002060"/>
                </a:solidFill>
              </a:rPr>
              <a:t>soil health</a:t>
            </a:r>
            <a:r>
              <a:rPr lang="en-IN" sz="2800" dirty="0">
                <a:solidFill>
                  <a:srgbClr val="002060"/>
                </a:solidFill>
              </a:rPr>
              <a:t>, leading to </a:t>
            </a:r>
            <a:r>
              <a:rPr lang="en-IN" sz="2800" i="1" dirty="0">
                <a:solidFill>
                  <a:srgbClr val="002060"/>
                </a:solidFill>
              </a:rPr>
              <a:t>lower yields </a:t>
            </a:r>
            <a:r>
              <a:rPr lang="en-IN" sz="2800" dirty="0">
                <a:solidFill>
                  <a:srgbClr val="002060"/>
                </a:solidFill>
              </a:rPr>
              <a:t>and </a:t>
            </a:r>
            <a:r>
              <a:rPr lang="en-IN" sz="2800" i="1" dirty="0">
                <a:solidFill>
                  <a:srgbClr val="002060"/>
                </a:solidFill>
              </a:rPr>
              <a:t>higher long-term costs</a:t>
            </a:r>
            <a:r>
              <a:rPr lang="en-IN" sz="2800" dirty="0">
                <a:solidFill>
                  <a:srgbClr val="002060"/>
                </a:solidFill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A0599D-039D-2E3F-BCB0-C00B691E1027}"/>
              </a:ext>
            </a:extLst>
          </p:cNvPr>
          <p:cNvSpPr txBox="1"/>
          <p:nvPr/>
        </p:nvSpPr>
        <p:spPr>
          <a:xfrm>
            <a:off x="3775587" y="350389"/>
            <a:ext cx="4443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00000"/>
                </a:solidFill>
                <a:latin typeface="Bookman Old Style" panose="02050604050505020204" pitchFamily="18" charset="0"/>
              </a:rPr>
              <a:t>Literature Review</a:t>
            </a:r>
            <a:endParaRPr lang="en-IN" sz="2800" b="1" dirty="0">
              <a:solidFill>
                <a:srgbClr val="C00000"/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430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4813" y="1258282"/>
            <a:ext cx="8886637" cy="4918680"/>
          </a:xfrm>
        </p:spPr>
        <p:txBody>
          <a:bodyPr>
            <a:normAutofit/>
          </a:bodyPr>
          <a:lstStyle/>
          <a:p>
            <a:r>
              <a:rPr lang="en-IN" sz="2400" b="1" dirty="0"/>
              <a:t>Wheat</a:t>
            </a:r>
            <a:r>
              <a:rPr lang="en-IN" sz="2400" dirty="0"/>
              <a:t> is one of the most widely grown crops in India and it is often over-irrigated. It typically requires 4 to 6 irrigations during its growth cycle, but  farmers apply water </a:t>
            </a:r>
            <a:r>
              <a:rPr lang="en-IN" sz="2400" b="1" dirty="0"/>
              <a:t>more</a:t>
            </a:r>
            <a:r>
              <a:rPr lang="en-IN" sz="2400" dirty="0"/>
              <a:t> </a:t>
            </a:r>
            <a:r>
              <a:rPr lang="en-IN" sz="2400" b="1" dirty="0"/>
              <a:t>frequently than necessary</a:t>
            </a:r>
            <a:r>
              <a:rPr lang="en-IN" sz="2400" dirty="0"/>
              <a:t>, assuming it will increase yields.</a:t>
            </a:r>
          </a:p>
          <a:p>
            <a:endParaRPr lang="en-IN" sz="2400" dirty="0"/>
          </a:p>
          <a:p>
            <a:r>
              <a:rPr lang="en-IN" sz="2400" dirty="0"/>
              <a:t>Over-irrigation in wheat fields across Punjab and Haryana depletes groundwater by </a:t>
            </a:r>
            <a:r>
              <a:rPr lang="en-IN" sz="2400" b="1" dirty="0"/>
              <a:t>over 1 meter per year</a:t>
            </a:r>
            <a:r>
              <a:rPr lang="en-IN" sz="2400" dirty="0"/>
              <a:t>, threatening long-term water sustainability. These regions account for </a:t>
            </a:r>
            <a:r>
              <a:rPr lang="en-IN" sz="2400" b="1" dirty="0"/>
              <a:t>over 80%</a:t>
            </a:r>
            <a:r>
              <a:rPr lang="en-IN" sz="2400" dirty="0"/>
              <a:t> of India’s wheat production, making this issue a critical concern.</a:t>
            </a:r>
          </a:p>
          <a:p>
            <a:endParaRPr lang="en-IN" sz="2400" dirty="0"/>
          </a:p>
          <a:p>
            <a:endParaRPr lang="en-IN" sz="24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5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6694" y="1130271"/>
            <a:ext cx="3143704" cy="16479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045388" y="3000074"/>
            <a:ext cx="29395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2060"/>
                </a:solidFill>
                <a:latin typeface="Bookman Old Style" panose="02050604050505020204" pitchFamily="18" charset="0"/>
              </a:rPr>
              <a:t>The increasing trend in the usage of groundwater is expected to deplete at a faster rate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273988" y="2738464"/>
            <a:ext cx="26064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Irrigation in India-www.researchgate.net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53130" y="5209674"/>
            <a:ext cx="1752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600" dirty="0"/>
              <a:t>(www.nipfp.org.in)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77054" y="2673987"/>
            <a:ext cx="38813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/>
              <a:t>(Water and Agriculture in India- Dr. Vibha Dhawan)</a:t>
            </a:r>
          </a:p>
        </p:txBody>
      </p:sp>
    </p:spTree>
    <p:extLst>
      <p:ext uri="{BB962C8B-B14F-4D97-AF65-F5344CB8AC3E}">
        <p14:creationId xmlns:p14="http://schemas.microsoft.com/office/powerpoint/2010/main" val="708994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88DB5B-EF2C-B9CF-E63A-8CDF6FDF9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73824" y="275903"/>
            <a:ext cx="3701408" cy="2504619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EB89CE-23FF-2E3D-C2C2-516B6A126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EB79AA-F87C-93F6-E9A6-B6ACBBA6A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6</a:t>
            </a:fld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A6F45F-34DA-79F5-C03A-1815C6E87528}"/>
              </a:ext>
            </a:extLst>
          </p:cNvPr>
          <p:cNvSpPr txBox="1"/>
          <p:nvPr/>
        </p:nvSpPr>
        <p:spPr>
          <a:xfrm>
            <a:off x="499454" y="1163215"/>
            <a:ext cx="723744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02060"/>
                </a:solidFill>
                <a:effectLst/>
                <a:latin typeface="Bookman Old Style" panose="02050604050505020204" pitchFamily="18" charset="0"/>
              </a:rPr>
              <a:t>Despite China being the world's largest producer of many agricultural products, including rice, wheat; which require a lot of irrigation, the water withdrawal for agriculture in China is significantly lesser than India which highlights the </a:t>
            </a:r>
            <a:r>
              <a:rPr lang="en-US" sz="2400" dirty="0">
                <a:solidFill>
                  <a:srgbClr val="002060"/>
                </a:solidFill>
                <a:latin typeface="Bookman Old Style" panose="02050604050505020204" pitchFamily="18" charset="0"/>
              </a:rPr>
              <a:t>concern of over-irrigation in India.</a:t>
            </a:r>
            <a:endParaRPr lang="en-IN" sz="2400" dirty="0">
              <a:solidFill>
                <a:srgbClr val="002060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0ED7BE0-46E9-86EB-360C-877386E83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694" y="3882956"/>
            <a:ext cx="9081795" cy="181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68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9CC9AE-191B-A464-7BF3-C5303D078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531837-34D0-3824-B71B-ED3E341F6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7</a:t>
            </a:fld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191968E-F792-E970-66AC-40CD4328D5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27166" y="1254641"/>
            <a:ext cx="4662432" cy="4645996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250BA9E-8DA7-BCDB-4C6D-CCCAE07DE7C3}"/>
              </a:ext>
            </a:extLst>
          </p:cNvPr>
          <p:cNvSpPr txBox="1"/>
          <p:nvPr/>
        </p:nvSpPr>
        <p:spPr>
          <a:xfrm>
            <a:off x="302402" y="1315617"/>
            <a:ext cx="647784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Bookman Old Style" panose="02050604050505020204" pitchFamily="18" charset="0"/>
              </a:rPr>
              <a:t>Annual precipitation in India is estimated to be around 4000 BCM, and the usable resource potential is 1870 BCM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Bookman Old Style" panose="02050604050505020204" pitchFamily="18" charset="0"/>
              </a:rPr>
              <a:t>India uses almost 700 </a:t>
            </a:r>
            <a:r>
              <a:rPr lang="en-IN" sz="2400" b="0" i="0" dirty="0">
                <a:solidFill>
                  <a:srgbClr val="002060"/>
                </a:solidFill>
                <a:effectLst/>
                <a:latin typeface="Bookman Old Style" panose="02050604050505020204" pitchFamily="18" charset="0"/>
              </a:rPr>
              <a:t>BCM of water for agriculture every year, whereas China uses about 361 BCM.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2060"/>
                </a:solidFill>
                <a:latin typeface="Bookman Old Style" panose="02050604050505020204" pitchFamily="18" charset="0"/>
              </a:rPr>
              <a:t>It is expected to rise to 1200 BCM by the year 2050 if this continues</a:t>
            </a:r>
            <a:endParaRPr lang="en-IN" sz="2400" b="0" i="0" dirty="0">
              <a:solidFill>
                <a:srgbClr val="002060"/>
              </a:solidFill>
              <a:effectLst/>
              <a:latin typeface="Bookman Old Style" panose="0205060405050502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2060"/>
                </a:solidFill>
                <a:latin typeface="Bookman Old Style" panose="02050604050505020204" pitchFamily="18" charset="0"/>
              </a:rPr>
              <a:t>This highlights the efficient water usage policies of China and the inefficient water usage in India</a:t>
            </a:r>
            <a:endParaRPr lang="en-IN" sz="2400" b="0" i="0" dirty="0">
              <a:solidFill>
                <a:srgbClr val="002060"/>
              </a:solidFill>
              <a:effectLst/>
              <a:latin typeface="Bookman Old Style" panose="02050604050505020204" pitchFamily="18" charset="0"/>
            </a:endParaRPr>
          </a:p>
          <a:p>
            <a:endParaRPr lang="en-IN" sz="2400" b="0" i="0" dirty="0">
              <a:solidFill>
                <a:srgbClr val="002060"/>
              </a:solidFill>
              <a:effectLst/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125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6B234FB-6F1B-1AB1-B6DB-7C5C791826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813" y="1076325"/>
            <a:ext cx="11842377" cy="5636005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Small-holder farmers in India face significant challenges in managing water, soil, and pesticide use effectively. </a:t>
            </a:r>
          </a:p>
          <a:p>
            <a:r>
              <a:rPr lang="en-US" dirty="0"/>
              <a:t>Many must </a:t>
            </a:r>
            <a:r>
              <a:rPr lang="en-US" b="1" dirty="0"/>
              <a:t>travel long distances </a:t>
            </a:r>
            <a:r>
              <a:rPr lang="en-US" dirty="0"/>
              <a:t>to check soil quality and irrigation status, a process that is not only </a:t>
            </a:r>
            <a:r>
              <a:rPr lang="en-US" b="1" dirty="0"/>
              <a:t>time-consuming</a:t>
            </a:r>
            <a:r>
              <a:rPr lang="en-US" dirty="0"/>
              <a:t> and </a:t>
            </a:r>
            <a:r>
              <a:rPr lang="en-US" b="1" dirty="0"/>
              <a:t>costly</a:t>
            </a:r>
            <a:r>
              <a:rPr lang="en-US" dirty="0"/>
              <a:t> but also ineffective in conserving resources. </a:t>
            </a:r>
          </a:p>
          <a:p>
            <a:r>
              <a:rPr lang="en-US" dirty="0"/>
              <a:t>High-tech agricultural solutions that offer precision and efficiency exist, but they are too </a:t>
            </a:r>
            <a:r>
              <a:rPr lang="en-US" b="1" dirty="0"/>
              <a:t>sophisticated</a:t>
            </a:r>
            <a:r>
              <a:rPr lang="en-US" dirty="0"/>
              <a:t> and </a:t>
            </a:r>
            <a:r>
              <a:rPr lang="en-US" b="1" dirty="0"/>
              <a:t>expensive</a:t>
            </a:r>
            <a:r>
              <a:rPr lang="en-US" dirty="0"/>
              <a:t> for the average Indian farmer, putting critical data-driven approaches </a:t>
            </a:r>
            <a:r>
              <a:rPr lang="en-US" b="1" dirty="0"/>
              <a:t>out of reach</a:t>
            </a:r>
            <a:r>
              <a:rPr lang="en-US" dirty="0"/>
              <a:t>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4AB3A3-E6D2-4AD2-BD4E-F2F546885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DFEBE-E15D-B9A0-A2E5-15D6147FF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8</a:t>
            </a:fld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2F029EF-F97C-2942-1FF3-C4B6DFE8CA0E}"/>
              </a:ext>
            </a:extLst>
          </p:cNvPr>
          <p:cNvSpPr txBox="1">
            <a:spLocks/>
          </p:cNvSpPr>
          <p:nvPr/>
        </p:nvSpPr>
        <p:spPr>
          <a:xfrm>
            <a:off x="1071966" y="259571"/>
            <a:ext cx="10227733" cy="1076325"/>
          </a:xfrm>
          <a:prstGeom prst="rect">
            <a:avLst/>
          </a:prstGeom>
          <a:noFill/>
          <a:ln w="3175"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800" b="1">
                <a:solidFill>
                  <a:srgbClr val="C00000"/>
                </a:solidFill>
                <a:latin typeface="Bookman Old Style" panose="020506040505050202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3600" dirty="0"/>
              <a:t>Problem Definition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812715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2B7D2BB-819E-EA3B-F8A6-DFEB71384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Without accessible tools, farmers rely on </a:t>
            </a:r>
            <a:r>
              <a:rPr lang="en-US" b="1" dirty="0"/>
              <a:t>guesswork</a:t>
            </a:r>
            <a:r>
              <a:rPr lang="en-US" dirty="0"/>
              <a:t>, leading to over-irrigation and improper pesticide application, which contributes to soil degradation and groundwater contamination. </a:t>
            </a:r>
          </a:p>
          <a:p>
            <a:r>
              <a:rPr lang="en-US" dirty="0"/>
              <a:t>Our project aims to provide a </a:t>
            </a:r>
            <a:r>
              <a:rPr lang="en-US" b="1" dirty="0"/>
              <a:t>cost-effective</a:t>
            </a:r>
            <a:r>
              <a:rPr lang="en-US" dirty="0"/>
              <a:t>, </a:t>
            </a:r>
            <a:r>
              <a:rPr lang="en-US" b="1" dirty="0"/>
              <a:t>user-friendly</a:t>
            </a:r>
            <a:r>
              <a:rPr lang="en-US" dirty="0"/>
              <a:t> system that enables farmers to monitor soil moisture and weather data remotely and control irrigation with the touch of a finger. This empowers farmers to optimize resources, reduce contamination risks, and increase crop productivity in a sustainable and accessible way.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0AB5AB-27E0-8030-02B3-0E1683E1B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6BA3F8B8-C75C-44FF-9C37-B9B69285372F}" type="datetime2">
              <a:rPr lang="en-IN" smtClean="0"/>
              <a:t>Thursday, 19 December 2024</a:t>
            </a:fld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CF3819-7B1A-98C7-7852-966FD1B78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15CD2-76D6-4EFE-91D9-7087332E3318}" type="slidenum">
              <a:rPr lang="en-IN" smtClean="0"/>
              <a:pPr/>
              <a:t>9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6927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11230</TotalTime>
  <Words>1590</Words>
  <Application>Microsoft Office PowerPoint</Application>
  <PresentationFormat>Widescreen</PresentationFormat>
  <Paragraphs>235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ＭＳ Ｐゴシック</vt:lpstr>
      <vt:lpstr>Arial</vt:lpstr>
      <vt:lpstr>Bookman Old Style</vt:lpstr>
      <vt:lpstr>Calibri</vt:lpstr>
      <vt:lpstr>Calibri Light</vt:lpstr>
      <vt:lpstr>Montserrat</vt:lpstr>
      <vt:lpstr>Playfair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Shanmukha</dc:creator>
  <cp:lastModifiedBy>14900k_RTX4070ti_16G</cp:lastModifiedBy>
  <cp:revision>539</cp:revision>
  <cp:lastPrinted>2024-02-20T07:16:26Z</cp:lastPrinted>
  <dcterms:created xsi:type="dcterms:W3CDTF">2021-06-02T13:10:21Z</dcterms:created>
  <dcterms:modified xsi:type="dcterms:W3CDTF">2024-12-19T18:18:30Z</dcterms:modified>
</cp:coreProperties>
</file>

<file path=docProps/thumbnail.jpeg>
</file>